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6670675" cy="97774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4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A804E09-097E-4125-9A09-0CC6BC90B64B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C7A5AD14-F930-4FD9-A8A9-FE6C5289B349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51863610-F55D-4D66-A88F-165C6D325136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6E75A54-5B4F-43E6-A724-5DB5DF0B81C9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ADF9944-7D0C-4316-BFC0-54B5C7C35499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18AEC13-A639-4759-B963-6C1368FC3B52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0E77477-54C1-4F87-81A7-3ACB4D902825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301680" y="1527120"/>
            <a:ext cx="4149360" cy="457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658760" y="1527120"/>
            <a:ext cx="4149360" cy="457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366AFE87-625A-4BD1-AD37-1EFCF1B0C2B4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F3C5D8E3-957F-41B1-B667-E65398489852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2105DD6A-1B3D-4237-A78D-D8D2A4C0FE0F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26121A8F-A251-4916-9607-7B7592E88D4E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16" hidden="1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24" name="Rettangolo 15" hidden="1"/>
          <p:cNvSpPr/>
          <p:nvPr/>
        </p:nvSpPr>
        <p:spPr>
          <a:xfrm>
            <a:off x="0" y="0"/>
            <a:ext cx="9143280" cy="13924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2" name="Rettangolo 17" hidden="1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3" name="Rettangolo 18" hidden="1"/>
          <p:cNvSpPr/>
          <p:nvPr/>
        </p:nvSpPr>
        <p:spPr>
          <a:xfrm>
            <a:off x="899172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4" name="Rettangolo 8" hidden="1"/>
          <p:cNvSpPr/>
          <p:nvPr/>
        </p:nvSpPr>
        <p:spPr>
          <a:xfrm>
            <a:off x="149400" y="6388560"/>
            <a:ext cx="8832240" cy="3088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5" name="Rettangolo 7" hidden="1"/>
          <p:cNvSpPr/>
          <p:nvPr/>
        </p:nvSpPr>
        <p:spPr>
          <a:xfrm>
            <a:off x="152280" y="155520"/>
            <a:ext cx="8832240" cy="654624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6" name="Connettore 1 9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525">
            <a:solidFill>
              <a:srgbClr val="7B9899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7" name="Ovale 11" hidden="1"/>
          <p:cNvSpPr/>
          <p:nvPr/>
        </p:nvSpPr>
        <p:spPr>
          <a:xfrm>
            <a:off x="4267080" y="956160"/>
            <a:ext cx="608760" cy="60876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8" name="Ovale 14" hidden="1"/>
          <p:cNvSpPr/>
          <p:nvPr/>
        </p:nvSpPr>
        <p:spPr>
          <a:xfrm>
            <a:off x="4361760" y="1050480"/>
            <a:ext cx="419760" cy="41976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round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9" name="Rettangolo 14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0" name="Rettangolo 18"/>
          <p:cNvSpPr/>
          <p:nvPr/>
        </p:nvSpPr>
        <p:spPr>
          <a:xfrm>
            <a:off x="8991720" y="288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1" name="Rettangolo 17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2" name="Rettangolo 15"/>
          <p:cNvSpPr/>
          <p:nvPr/>
        </p:nvSpPr>
        <p:spPr>
          <a:xfrm>
            <a:off x="0" y="0"/>
            <a:ext cx="9143280" cy="2513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3" name="Rettangolo 11"/>
          <p:cNvSpPr/>
          <p:nvPr/>
        </p:nvSpPr>
        <p:spPr>
          <a:xfrm>
            <a:off x="146160" y="6391800"/>
            <a:ext cx="8832240" cy="3088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4" name="Connettore 1 6"/>
          <p:cNvSpPr/>
          <p:nvPr/>
        </p:nvSpPr>
        <p:spPr>
          <a:xfrm>
            <a:off x="155160" y="2419920"/>
            <a:ext cx="8833320" cy="360"/>
          </a:xfrm>
          <a:prstGeom prst="line">
            <a:avLst/>
          </a:prstGeom>
          <a:ln w="11430">
            <a:solidFill>
              <a:srgbClr val="7B9899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5" name="Rettangolo 9"/>
          <p:cNvSpPr/>
          <p:nvPr/>
        </p:nvSpPr>
        <p:spPr>
          <a:xfrm>
            <a:off x="152280" y="152280"/>
            <a:ext cx="8832240" cy="654624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6" name="Ovale 12"/>
          <p:cNvSpPr/>
          <p:nvPr/>
        </p:nvSpPr>
        <p:spPr>
          <a:xfrm>
            <a:off x="4267080" y="2115360"/>
            <a:ext cx="608760" cy="60876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17" name="Ovale 13"/>
          <p:cNvSpPr/>
          <p:nvPr/>
        </p:nvSpPr>
        <p:spPr>
          <a:xfrm>
            <a:off x="4361760" y="2209680"/>
            <a:ext cx="419760" cy="41976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round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19" name="PlaceHolder 2"/>
          <p:cNvSpPr>
            <a:spLocks noGrp="1"/>
          </p:cNvSpPr>
          <p:nvPr>
            <p:ph type="ftr" idx="1"/>
          </p:nvPr>
        </p:nvSpPr>
        <p:spPr>
          <a:xfrm>
            <a:off x="304920" y="6410880"/>
            <a:ext cx="35805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sldNum" idx="2"/>
          </p:nvPr>
        </p:nvSpPr>
        <p:spPr>
          <a:xfrm>
            <a:off x="4343400" y="2199600"/>
            <a:ext cx="456480" cy="44064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D2909C86-0379-48EE-8D03-512EC6557064}" type="slidenum">
              <a: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‹N›</a:t>
            </a:fld>
            <a:endParaRPr lang="it-IT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dt" idx="3"/>
          </p:nvPr>
        </p:nvSpPr>
        <p:spPr>
          <a:xfrm>
            <a:off x="5791320" y="6405120"/>
            <a:ext cx="30441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ttangolo 16" hidden="1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72" name="Rettangolo 15" hidden="1"/>
          <p:cNvSpPr/>
          <p:nvPr/>
        </p:nvSpPr>
        <p:spPr>
          <a:xfrm>
            <a:off x="0" y="0"/>
            <a:ext cx="9143280" cy="13924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73" name="Rettangolo 17" hidden="1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74" name="Rettangolo 18" hidden="1"/>
          <p:cNvSpPr/>
          <p:nvPr/>
        </p:nvSpPr>
        <p:spPr>
          <a:xfrm>
            <a:off x="899172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75" name="Rettangolo 8" hidden="1"/>
          <p:cNvSpPr/>
          <p:nvPr/>
        </p:nvSpPr>
        <p:spPr>
          <a:xfrm>
            <a:off x="149400" y="6388560"/>
            <a:ext cx="8832240" cy="3088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76" name="Rettangolo 7" hidden="1"/>
          <p:cNvSpPr/>
          <p:nvPr/>
        </p:nvSpPr>
        <p:spPr>
          <a:xfrm>
            <a:off x="152280" y="155520"/>
            <a:ext cx="8832240" cy="654624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77" name="Connettore 1 9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525">
            <a:solidFill>
              <a:srgbClr val="7B9899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78" name="Ovale 11" hidden="1"/>
          <p:cNvSpPr/>
          <p:nvPr/>
        </p:nvSpPr>
        <p:spPr>
          <a:xfrm>
            <a:off x="4267080" y="956160"/>
            <a:ext cx="608760" cy="60876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179" name="Ovale 14" hidden="1"/>
          <p:cNvSpPr/>
          <p:nvPr/>
        </p:nvSpPr>
        <p:spPr>
          <a:xfrm>
            <a:off x="4361760" y="1050480"/>
            <a:ext cx="419760" cy="41976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round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180" name="Rettangolo 18"/>
          <p:cNvSpPr/>
          <p:nvPr/>
        </p:nvSpPr>
        <p:spPr>
          <a:xfrm>
            <a:off x="152280" y="152280"/>
            <a:ext cx="8832240" cy="30420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81" name="Rettangolo 14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82" name="Rettangolo 17"/>
          <p:cNvSpPr/>
          <p:nvPr/>
        </p:nvSpPr>
        <p:spPr>
          <a:xfrm>
            <a:off x="899172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83" name="Rettangolo 15"/>
          <p:cNvSpPr/>
          <p:nvPr/>
        </p:nvSpPr>
        <p:spPr>
          <a:xfrm>
            <a:off x="0" y="0"/>
            <a:ext cx="9143280" cy="1180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84" name="Rettangolo 16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85" name="Rettangolo 12"/>
          <p:cNvSpPr/>
          <p:nvPr/>
        </p:nvSpPr>
        <p:spPr>
          <a:xfrm>
            <a:off x="152280" y="609480"/>
            <a:ext cx="2742480" cy="5866560"/>
          </a:xfrm>
          <a:prstGeom prst="rect">
            <a:avLst/>
          </a:prstGeom>
          <a:solidFill>
            <a:schemeClr val="accent1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186" name="Rettangolo 7"/>
          <p:cNvSpPr/>
          <p:nvPr/>
        </p:nvSpPr>
        <p:spPr>
          <a:xfrm>
            <a:off x="152280" y="152280"/>
            <a:ext cx="8832240" cy="654624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87" name="Connettore 1 8"/>
          <p:cNvSpPr/>
          <p:nvPr/>
        </p:nvSpPr>
        <p:spPr>
          <a:xfrm>
            <a:off x="152280" y="533160"/>
            <a:ext cx="8832960" cy="360"/>
          </a:xfrm>
          <a:prstGeom prst="line">
            <a:avLst/>
          </a:prstGeom>
          <a:ln w="11430">
            <a:solidFill>
              <a:srgbClr val="7B9899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88" name="Ovale 9"/>
          <p:cNvSpPr/>
          <p:nvPr/>
        </p:nvSpPr>
        <p:spPr>
          <a:xfrm>
            <a:off x="1295280" y="228600"/>
            <a:ext cx="608760" cy="60876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189" name="Ovale 10"/>
          <p:cNvSpPr/>
          <p:nvPr/>
        </p:nvSpPr>
        <p:spPr>
          <a:xfrm>
            <a:off x="1389960" y="322920"/>
            <a:ext cx="419760" cy="41976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round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190" name="Rettangolo 20"/>
          <p:cNvSpPr/>
          <p:nvPr/>
        </p:nvSpPr>
        <p:spPr>
          <a:xfrm>
            <a:off x="149400" y="6388560"/>
            <a:ext cx="8832240" cy="3088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91" name="PlaceHolder 1"/>
          <p:cNvSpPr>
            <a:spLocks noGrp="1"/>
          </p:cNvSpPr>
          <p:nvPr>
            <p:ph type="ftr" idx="28"/>
          </p:nvPr>
        </p:nvSpPr>
        <p:spPr>
          <a:xfrm>
            <a:off x="301680" y="6410880"/>
            <a:ext cx="33825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192" name="PlaceHolder 2"/>
          <p:cNvSpPr>
            <a:spLocks noGrp="1"/>
          </p:cNvSpPr>
          <p:nvPr>
            <p:ph type="sldNum" idx="29"/>
          </p:nvPr>
        </p:nvSpPr>
        <p:spPr>
          <a:xfrm>
            <a:off x="1371600" y="312840"/>
            <a:ext cx="456480" cy="44064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9473532F-823E-44C8-928F-D1248771C80E}" type="slidenum">
              <a: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‹N›</a:t>
            </a:fld>
            <a:endParaRPr lang="it-IT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dt" idx="30"/>
          </p:nvPr>
        </p:nvSpPr>
        <p:spPr>
          <a:xfrm>
            <a:off x="5791320" y="6405120"/>
            <a:ext cx="30441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ttangolo 16" hidden="1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95" name="Rettangolo 15" hidden="1"/>
          <p:cNvSpPr/>
          <p:nvPr/>
        </p:nvSpPr>
        <p:spPr>
          <a:xfrm>
            <a:off x="0" y="0"/>
            <a:ext cx="9143280" cy="13924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96" name="Rettangolo 17" hidden="1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97" name="Rettangolo 18" hidden="1"/>
          <p:cNvSpPr/>
          <p:nvPr/>
        </p:nvSpPr>
        <p:spPr>
          <a:xfrm>
            <a:off x="899172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98" name="Rettangolo 8" hidden="1"/>
          <p:cNvSpPr/>
          <p:nvPr/>
        </p:nvSpPr>
        <p:spPr>
          <a:xfrm>
            <a:off x="149400" y="6388560"/>
            <a:ext cx="8832240" cy="3088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99" name="Rettangolo 7" hidden="1"/>
          <p:cNvSpPr/>
          <p:nvPr/>
        </p:nvSpPr>
        <p:spPr>
          <a:xfrm>
            <a:off x="152280" y="155520"/>
            <a:ext cx="8832240" cy="654624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200" name="Connettore 1 9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525">
            <a:solidFill>
              <a:srgbClr val="7B9899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201" name="Ovale 11" hidden="1"/>
          <p:cNvSpPr/>
          <p:nvPr/>
        </p:nvSpPr>
        <p:spPr>
          <a:xfrm>
            <a:off x="4267080" y="956160"/>
            <a:ext cx="608760" cy="60876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202" name="Ovale 14" hidden="1"/>
          <p:cNvSpPr/>
          <p:nvPr/>
        </p:nvSpPr>
        <p:spPr>
          <a:xfrm>
            <a:off x="4361760" y="1050480"/>
            <a:ext cx="419760" cy="41976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round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203" name="Connettore 1 20"/>
          <p:cNvSpPr/>
          <p:nvPr/>
        </p:nvSpPr>
        <p:spPr>
          <a:xfrm>
            <a:off x="152280" y="533160"/>
            <a:ext cx="8832960" cy="360"/>
          </a:xfrm>
          <a:prstGeom prst="line">
            <a:avLst/>
          </a:prstGeom>
          <a:ln w="11430">
            <a:solidFill>
              <a:srgbClr val="7B9899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204" name="Rettangolo 18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205" name="Rettangolo 15"/>
          <p:cNvSpPr/>
          <p:nvPr/>
        </p:nvSpPr>
        <p:spPr>
          <a:xfrm>
            <a:off x="899172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206" name="Rettangolo 16"/>
          <p:cNvSpPr/>
          <p:nvPr/>
        </p:nvSpPr>
        <p:spPr>
          <a:xfrm>
            <a:off x="0" y="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207" name="Rettangolo 17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208" name="Rettangolo 19"/>
          <p:cNvSpPr/>
          <p:nvPr/>
        </p:nvSpPr>
        <p:spPr>
          <a:xfrm>
            <a:off x="152280" y="152280"/>
            <a:ext cx="8832240" cy="30096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209" name="Rettangolo 7"/>
          <p:cNvSpPr/>
          <p:nvPr/>
        </p:nvSpPr>
        <p:spPr>
          <a:xfrm>
            <a:off x="152280" y="609480"/>
            <a:ext cx="2742480" cy="5866560"/>
          </a:xfrm>
          <a:prstGeom prst="rect">
            <a:avLst/>
          </a:prstGeom>
          <a:solidFill>
            <a:schemeClr val="accent1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210" name="Rettangolo 14"/>
          <p:cNvSpPr/>
          <p:nvPr/>
        </p:nvSpPr>
        <p:spPr>
          <a:xfrm>
            <a:off x="152280" y="155520"/>
            <a:ext cx="8832240" cy="654624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211" name="Ovale 11"/>
          <p:cNvSpPr/>
          <p:nvPr/>
        </p:nvSpPr>
        <p:spPr>
          <a:xfrm>
            <a:off x="1295280" y="228600"/>
            <a:ext cx="608760" cy="60876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212" name="Ovale 12"/>
          <p:cNvSpPr/>
          <p:nvPr/>
        </p:nvSpPr>
        <p:spPr>
          <a:xfrm>
            <a:off x="1389960" y="322920"/>
            <a:ext cx="419760" cy="41976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round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213" name="Rettangolo 21"/>
          <p:cNvSpPr/>
          <p:nvPr/>
        </p:nvSpPr>
        <p:spPr>
          <a:xfrm>
            <a:off x="149400" y="6388560"/>
            <a:ext cx="8832240" cy="3088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214" name="PlaceHolder 1"/>
          <p:cNvSpPr>
            <a:spLocks noGrp="1"/>
          </p:cNvSpPr>
          <p:nvPr>
            <p:ph type="ftr" idx="31"/>
          </p:nvPr>
        </p:nvSpPr>
        <p:spPr>
          <a:xfrm>
            <a:off x="301680" y="6410880"/>
            <a:ext cx="358380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215" name="PlaceHolder 2"/>
          <p:cNvSpPr>
            <a:spLocks noGrp="1"/>
          </p:cNvSpPr>
          <p:nvPr>
            <p:ph type="sldNum" idx="32"/>
          </p:nvPr>
        </p:nvSpPr>
        <p:spPr>
          <a:xfrm>
            <a:off x="1371600" y="312840"/>
            <a:ext cx="456480" cy="44064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97040FF9-587B-48B5-AFB7-EE491CBFF8A4}" type="slidenum">
              <a: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‹N›</a:t>
            </a:fld>
            <a:endParaRPr lang="it-IT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dt" idx="33"/>
          </p:nvPr>
        </p:nvSpPr>
        <p:spPr>
          <a:xfrm>
            <a:off x="5788080" y="6405120"/>
            <a:ext cx="30441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16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26" name="Rettangolo 15"/>
          <p:cNvSpPr/>
          <p:nvPr/>
        </p:nvSpPr>
        <p:spPr>
          <a:xfrm>
            <a:off x="0" y="0"/>
            <a:ext cx="9143280" cy="13924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27" name="Rettangolo 17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28" name="Rettangolo 18"/>
          <p:cNvSpPr/>
          <p:nvPr/>
        </p:nvSpPr>
        <p:spPr>
          <a:xfrm>
            <a:off x="899172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29" name="Rettangolo 8"/>
          <p:cNvSpPr/>
          <p:nvPr/>
        </p:nvSpPr>
        <p:spPr>
          <a:xfrm>
            <a:off x="149400" y="6388560"/>
            <a:ext cx="8832240" cy="3088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30" name="Rettangolo 7"/>
          <p:cNvSpPr/>
          <p:nvPr/>
        </p:nvSpPr>
        <p:spPr>
          <a:xfrm>
            <a:off x="152280" y="155520"/>
            <a:ext cx="8832240" cy="654624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31" name="Connettore 1 9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525">
            <a:solidFill>
              <a:srgbClr val="7B9899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32" name="Ovale 11"/>
          <p:cNvSpPr/>
          <p:nvPr/>
        </p:nvSpPr>
        <p:spPr>
          <a:xfrm>
            <a:off x="4267080" y="956160"/>
            <a:ext cx="608760" cy="60876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33" name="Ovale 14"/>
          <p:cNvSpPr/>
          <p:nvPr/>
        </p:nvSpPr>
        <p:spPr>
          <a:xfrm>
            <a:off x="4361760" y="1050480"/>
            <a:ext cx="419760" cy="41976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round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ftr" idx="4"/>
          </p:nvPr>
        </p:nvSpPr>
        <p:spPr>
          <a:xfrm>
            <a:off x="304920" y="6410880"/>
            <a:ext cx="35805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sldNum" idx="5"/>
          </p:nvPr>
        </p:nvSpPr>
        <p:spPr>
          <a:xfrm>
            <a:off x="4343400" y="1040040"/>
            <a:ext cx="456480" cy="44064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87EBFEBF-338D-44D2-8B68-309D7C5785BF}" type="slidenum">
              <a: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‹N›</a:t>
            </a:fld>
            <a:endParaRPr lang="it-IT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dt" idx="6"/>
          </p:nvPr>
        </p:nvSpPr>
        <p:spPr>
          <a:xfrm>
            <a:off x="5791320" y="6405120"/>
            <a:ext cx="30441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16" hidden="1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38" name="Rettangolo 15" hidden="1"/>
          <p:cNvSpPr/>
          <p:nvPr/>
        </p:nvSpPr>
        <p:spPr>
          <a:xfrm>
            <a:off x="0" y="0"/>
            <a:ext cx="9143280" cy="13924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39" name="Rettangolo 17" hidden="1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40" name="Rettangolo 18" hidden="1"/>
          <p:cNvSpPr/>
          <p:nvPr/>
        </p:nvSpPr>
        <p:spPr>
          <a:xfrm>
            <a:off x="899172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41" name="Rettangolo 8" hidden="1"/>
          <p:cNvSpPr/>
          <p:nvPr/>
        </p:nvSpPr>
        <p:spPr>
          <a:xfrm>
            <a:off x="149400" y="6388560"/>
            <a:ext cx="8832240" cy="3088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42" name="Rettangolo 7" hidden="1"/>
          <p:cNvSpPr/>
          <p:nvPr/>
        </p:nvSpPr>
        <p:spPr>
          <a:xfrm>
            <a:off x="152280" y="155520"/>
            <a:ext cx="8832240" cy="654624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43" name="Connettore 1 9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525">
            <a:solidFill>
              <a:srgbClr val="7B9899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44" name="Ovale 11" hidden="1"/>
          <p:cNvSpPr/>
          <p:nvPr/>
        </p:nvSpPr>
        <p:spPr>
          <a:xfrm>
            <a:off x="4267080" y="956160"/>
            <a:ext cx="608760" cy="60876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45" name="Ovale 14" hidden="1"/>
          <p:cNvSpPr/>
          <p:nvPr/>
        </p:nvSpPr>
        <p:spPr>
          <a:xfrm>
            <a:off x="4361760" y="1050480"/>
            <a:ext cx="419760" cy="41976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round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46" name="Rettangolo 6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47" name="Rettangolo 7"/>
          <p:cNvSpPr/>
          <p:nvPr/>
        </p:nvSpPr>
        <p:spPr>
          <a:xfrm>
            <a:off x="7010280" y="0"/>
            <a:ext cx="213300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48" name="Rettangolo 8"/>
          <p:cNvSpPr/>
          <p:nvPr/>
        </p:nvSpPr>
        <p:spPr>
          <a:xfrm>
            <a:off x="0" y="0"/>
            <a:ext cx="9143280" cy="1548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49" name="Rettangolo 9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50" name="Rettangolo 10"/>
          <p:cNvSpPr/>
          <p:nvPr/>
        </p:nvSpPr>
        <p:spPr>
          <a:xfrm>
            <a:off x="146160" y="6391800"/>
            <a:ext cx="8832240" cy="3088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51" name="Rettangolo 11"/>
          <p:cNvSpPr/>
          <p:nvPr/>
        </p:nvSpPr>
        <p:spPr>
          <a:xfrm>
            <a:off x="152280" y="155520"/>
            <a:ext cx="8832240" cy="654624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52" name="Connettore 1 12"/>
          <p:cNvSpPr/>
          <p:nvPr/>
        </p:nvSpPr>
        <p:spPr>
          <a:xfrm>
            <a:off x="7144200" y="155160"/>
            <a:ext cx="360" cy="6245640"/>
          </a:xfrm>
          <a:prstGeom prst="line">
            <a:avLst/>
          </a:prstGeom>
          <a:ln w="9525">
            <a:solidFill>
              <a:srgbClr val="7B9899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53" name="Ovale 13"/>
          <p:cNvSpPr/>
          <p:nvPr/>
        </p:nvSpPr>
        <p:spPr>
          <a:xfrm>
            <a:off x="6839640" y="2925720"/>
            <a:ext cx="608760" cy="60876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54" name="Ovale 14"/>
          <p:cNvSpPr/>
          <p:nvPr/>
        </p:nvSpPr>
        <p:spPr>
          <a:xfrm>
            <a:off x="6934320" y="3020400"/>
            <a:ext cx="419760" cy="41976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round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55" name="PlaceHolder 1"/>
          <p:cNvSpPr>
            <a:spLocks noGrp="1"/>
          </p:cNvSpPr>
          <p:nvPr>
            <p:ph type="ftr" idx="7"/>
          </p:nvPr>
        </p:nvSpPr>
        <p:spPr>
          <a:xfrm>
            <a:off x="304920" y="6410880"/>
            <a:ext cx="35805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56" name="PlaceHolder 2"/>
          <p:cNvSpPr>
            <a:spLocks noGrp="1"/>
          </p:cNvSpPr>
          <p:nvPr>
            <p:ph type="sldNum" idx="8"/>
          </p:nvPr>
        </p:nvSpPr>
        <p:spPr>
          <a:xfrm>
            <a:off x="6915960" y="3009960"/>
            <a:ext cx="456480" cy="44064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B2233616-EA07-44D2-A124-683F0F4ED588}" type="slidenum">
              <a: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‹N›</a:t>
            </a:fld>
            <a:endParaRPr lang="it-IT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 idx="9"/>
          </p:nvPr>
        </p:nvSpPr>
        <p:spPr>
          <a:xfrm>
            <a:off x="5791320" y="6405120"/>
            <a:ext cx="30441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tangolo 16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59" name="Rettangolo 15"/>
          <p:cNvSpPr/>
          <p:nvPr/>
        </p:nvSpPr>
        <p:spPr>
          <a:xfrm>
            <a:off x="0" y="0"/>
            <a:ext cx="9143280" cy="13924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60" name="Rettangolo 17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61" name="Rettangolo 18"/>
          <p:cNvSpPr/>
          <p:nvPr/>
        </p:nvSpPr>
        <p:spPr>
          <a:xfrm>
            <a:off x="899172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62" name="Rettangolo 8"/>
          <p:cNvSpPr/>
          <p:nvPr/>
        </p:nvSpPr>
        <p:spPr>
          <a:xfrm>
            <a:off x="149400" y="6388560"/>
            <a:ext cx="8832240" cy="3088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63" name="Rettangolo 7"/>
          <p:cNvSpPr/>
          <p:nvPr/>
        </p:nvSpPr>
        <p:spPr>
          <a:xfrm>
            <a:off x="152280" y="155520"/>
            <a:ext cx="8832240" cy="654624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64" name="Connettore 1 9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525">
            <a:solidFill>
              <a:srgbClr val="7B9899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65" name="Ovale 11"/>
          <p:cNvSpPr/>
          <p:nvPr/>
        </p:nvSpPr>
        <p:spPr>
          <a:xfrm>
            <a:off x="4267080" y="956160"/>
            <a:ext cx="608760" cy="60876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66" name="Ovale 14"/>
          <p:cNvSpPr/>
          <p:nvPr/>
        </p:nvSpPr>
        <p:spPr>
          <a:xfrm>
            <a:off x="4361760" y="1050480"/>
            <a:ext cx="419760" cy="41976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round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ftr" idx="10"/>
          </p:nvPr>
        </p:nvSpPr>
        <p:spPr>
          <a:xfrm>
            <a:off x="304920" y="6410880"/>
            <a:ext cx="35805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70" name="PlaceHolder 4"/>
          <p:cNvSpPr>
            <a:spLocks noGrp="1"/>
          </p:cNvSpPr>
          <p:nvPr>
            <p:ph type="sldNum" idx="11"/>
          </p:nvPr>
        </p:nvSpPr>
        <p:spPr>
          <a:xfrm>
            <a:off x="4361760" y="1026360"/>
            <a:ext cx="456480" cy="44064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06B2706D-ABE3-449A-837D-121CF419E7C0}" type="slidenum">
              <a: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‹N›</a:t>
            </a:fld>
            <a:endParaRPr lang="it-IT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dt" idx="12"/>
          </p:nvPr>
        </p:nvSpPr>
        <p:spPr>
          <a:xfrm>
            <a:off x="5791320" y="6405120"/>
            <a:ext cx="30441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ttangolo 16" hidden="1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75" name="Rettangolo 15" hidden="1"/>
          <p:cNvSpPr/>
          <p:nvPr/>
        </p:nvSpPr>
        <p:spPr>
          <a:xfrm>
            <a:off x="0" y="0"/>
            <a:ext cx="9143280" cy="13924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76" name="Rettangolo 17" hidden="1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77" name="Rettangolo 18" hidden="1"/>
          <p:cNvSpPr/>
          <p:nvPr/>
        </p:nvSpPr>
        <p:spPr>
          <a:xfrm>
            <a:off x="899172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78" name="Rettangolo 8" hidden="1"/>
          <p:cNvSpPr/>
          <p:nvPr/>
        </p:nvSpPr>
        <p:spPr>
          <a:xfrm>
            <a:off x="149400" y="6388560"/>
            <a:ext cx="8832240" cy="3088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79" name="Rettangolo 7" hidden="1"/>
          <p:cNvSpPr/>
          <p:nvPr/>
        </p:nvSpPr>
        <p:spPr>
          <a:xfrm>
            <a:off x="152280" y="155520"/>
            <a:ext cx="8832240" cy="654624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80" name="Connettore 1 9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525">
            <a:solidFill>
              <a:srgbClr val="7B9899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81" name="Ovale 11" hidden="1"/>
          <p:cNvSpPr/>
          <p:nvPr/>
        </p:nvSpPr>
        <p:spPr>
          <a:xfrm>
            <a:off x="4267080" y="956160"/>
            <a:ext cx="608760" cy="60876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82" name="Ovale 14" hidden="1"/>
          <p:cNvSpPr/>
          <p:nvPr/>
        </p:nvSpPr>
        <p:spPr>
          <a:xfrm>
            <a:off x="4361760" y="1050480"/>
            <a:ext cx="419760" cy="41976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round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83" name="Rettangolo 16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84" name="Rettangolo 14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85" name="Rettangolo 15"/>
          <p:cNvSpPr/>
          <p:nvPr/>
        </p:nvSpPr>
        <p:spPr>
          <a:xfrm>
            <a:off x="0" y="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86" name="Rettangolo 17"/>
          <p:cNvSpPr/>
          <p:nvPr/>
        </p:nvSpPr>
        <p:spPr>
          <a:xfrm>
            <a:off x="8991720" y="1908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87" name="Rettangolo 18"/>
          <p:cNvSpPr/>
          <p:nvPr/>
        </p:nvSpPr>
        <p:spPr>
          <a:xfrm>
            <a:off x="152280" y="2286000"/>
            <a:ext cx="8832240" cy="3042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88" name="Rettangolo 11"/>
          <p:cNvSpPr/>
          <p:nvPr/>
        </p:nvSpPr>
        <p:spPr>
          <a:xfrm>
            <a:off x="155520" y="142200"/>
            <a:ext cx="8832240" cy="21391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89" name="Rettangolo 12"/>
          <p:cNvSpPr/>
          <p:nvPr/>
        </p:nvSpPr>
        <p:spPr>
          <a:xfrm>
            <a:off x="146160" y="6391800"/>
            <a:ext cx="8832240" cy="3088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90" name="Rettangolo 13"/>
          <p:cNvSpPr/>
          <p:nvPr/>
        </p:nvSpPr>
        <p:spPr>
          <a:xfrm>
            <a:off x="152280" y="152280"/>
            <a:ext cx="8832240" cy="654624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91" name="Connettore 1 7"/>
          <p:cNvSpPr/>
          <p:nvPr/>
        </p:nvSpPr>
        <p:spPr>
          <a:xfrm>
            <a:off x="152280" y="2438280"/>
            <a:ext cx="8832960" cy="360"/>
          </a:xfrm>
          <a:prstGeom prst="line">
            <a:avLst/>
          </a:prstGeom>
          <a:ln w="11430">
            <a:solidFill>
              <a:srgbClr val="7B9899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92" name="Ovale 9"/>
          <p:cNvSpPr/>
          <p:nvPr/>
        </p:nvSpPr>
        <p:spPr>
          <a:xfrm>
            <a:off x="4267080" y="2115360"/>
            <a:ext cx="608760" cy="60876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93" name="Ovale 10"/>
          <p:cNvSpPr/>
          <p:nvPr/>
        </p:nvSpPr>
        <p:spPr>
          <a:xfrm>
            <a:off x="4361760" y="2209680"/>
            <a:ext cx="419760" cy="41976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round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ftr" idx="13"/>
          </p:nvPr>
        </p:nvSpPr>
        <p:spPr>
          <a:xfrm>
            <a:off x="304920" y="6410880"/>
            <a:ext cx="35805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sldNum" idx="14"/>
          </p:nvPr>
        </p:nvSpPr>
        <p:spPr>
          <a:xfrm>
            <a:off x="4343400" y="2199600"/>
            <a:ext cx="456480" cy="44064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AB8E50CF-57B7-492B-8DEE-97CD583A6530}" type="slidenum">
              <a: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‹N›</a:t>
            </a:fld>
            <a:endParaRPr lang="it-IT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dt" idx="15"/>
          </p:nvPr>
        </p:nvSpPr>
        <p:spPr>
          <a:xfrm>
            <a:off x="5791320" y="6405120"/>
            <a:ext cx="30441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ttangolo 16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98" name="Rettangolo 15"/>
          <p:cNvSpPr/>
          <p:nvPr/>
        </p:nvSpPr>
        <p:spPr>
          <a:xfrm>
            <a:off x="0" y="0"/>
            <a:ext cx="9143280" cy="13924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99" name="Rettangolo 17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00" name="Rettangolo 18"/>
          <p:cNvSpPr/>
          <p:nvPr/>
        </p:nvSpPr>
        <p:spPr>
          <a:xfrm>
            <a:off x="899172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01" name="Rettangolo 8"/>
          <p:cNvSpPr/>
          <p:nvPr/>
        </p:nvSpPr>
        <p:spPr>
          <a:xfrm>
            <a:off x="149400" y="6388560"/>
            <a:ext cx="8832240" cy="3088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02" name="Rettangolo 7"/>
          <p:cNvSpPr/>
          <p:nvPr/>
        </p:nvSpPr>
        <p:spPr>
          <a:xfrm>
            <a:off x="152280" y="155520"/>
            <a:ext cx="8832240" cy="654624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03" name="Connettore 1 9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525">
            <a:solidFill>
              <a:srgbClr val="7B9899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04" name="Ovale 11"/>
          <p:cNvSpPr/>
          <p:nvPr/>
        </p:nvSpPr>
        <p:spPr>
          <a:xfrm>
            <a:off x="4267080" y="956160"/>
            <a:ext cx="608760" cy="60876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105" name="Ovale 14"/>
          <p:cNvSpPr/>
          <p:nvPr/>
        </p:nvSpPr>
        <p:spPr>
          <a:xfrm>
            <a:off x="4361760" y="1050480"/>
            <a:ext cx="419760" cy="41976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round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106" name="Connettore 1 7"/>
          <p:cNvSpPr/>
          <p:nvPr/>
        </p:nvSpPr>
        <p:spPr>
          <a:xfrm flipV="1">
            <a:off x="4563000" y="1575360"/>
            <a:ext cx="9000" cy="4819680"/>
          </a:xfrm>
          <a:prstGeom prst="line">
            <a:avLst/>
          </a:prstGeom>
          <a:ln w="9525">
            <a:solidFill>
              <a:srgbClr val="646B86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01680" y="1527120"/>
            <a:ext cx="4149360" cy="457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59120" y="1527120"/>
            <a:ext cx="4149360" cy="457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  <p:sp>
        <p:nvSpPr>
          <p:cNvPr id="110" name="PlaceHolder 4"/>
          <p:cNvSpPr>
            <a:spLocks noGrp="1"/>
          </p:cNvSpPr>
          <p:nvPr>
            <p:ph type="ftr" idx="16"/>
          </p:nvPr>
        </p:nvSpPr>
        <p:spPr>
          <a:xfrm>
            <a:off x="304920" y="6410880"/>
            <a:ext cx="35805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111" name="PlaceHolder 5"/>
          <p:cNvSpPr>
            <a:spLocks noGrp="1"/>
          </p:cNvSpPr>
          <p:nvPr>
            <p:ph type="sldNum" idx="17"/>
          </p:nvPr>
        </p:nvSpPr>
        <p:spPr>
          <a:xfrm>
            <a:off x="4343400" y="1040040"/>
            <a:ext cx="456480" cy="44064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80D92599-682F-4BA8-95DE-117CED3ECEE7}" type="slidenum">
              <a: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‹N›</a:t>
            </a:fld>
            <a:endParaRPr lang="it-IT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dt" idx="18"/>
          </p:nvPr>
        </p:nvSpPr>
        <p:spPr>
          <a:xfrm>
            <a:off x="5791320" y="6409800"/>
            <a:ext cx="30441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ttangolo 16" hidden="1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17" name="Rettangolo 15" hidden="1"/>
          <p:cNvSpPr/>
          <p:nvPr/>
        </p:nvSpPr>
        <p:spPr>
          <a:xfrm>
            <a:off x="0" y="0"/>
            <a:ext cx="9143280" cy="13924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18" name="Rettangolo 17" hidden="1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19" name="Rettangolo 18" hidden="1"/>
          <p:cNvSpPr/>
          <p:nvPr/>
        </p:nvSpPr>
        <p:spPr>
          <a:xfrm>
            <a:off x="899172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20" name="Rettangolo 8" hidden="1"/>
          <p:cNvSpPr/>
          <p:nvPr/>
        </p:nvSpPr>
        <p:spPr>
          <a:xfrm>
            <a:off x="149400" y="6388560"/>
            <a:ext cx="8832240" cy="3088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21" name="Rettangolo 7" hidden="1"/>
          <p:cNvSpPr/>
          <p:nvPr/>
        </p:nvSpPr>
        <p:spPr>
          <a:xfrm>
            <a:off x="152280" y="155520"/>
            <a:ext cx="8832240" cy="654624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22" name="Connettore 1 9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525">
            <a:solidFill>
              <a:srgbClr val="7B9899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23" name="Ovale 11" hidden="1"/>
          <p:cNvSpPr/>
          <p:nvPr/>
        </p:nvSpPr>
        <p:spPr>
          <a:xfrm>
            <a:off x="4267080" y="956160"/>
            <a:ext cx="608760" cy="60876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124" name="Ovale 14" hidden="1"/>
          <p:cNvSpPr/>
          <p:nvPr/>
        </p:nvSpPr>
        <p:spPr>
          <a:xfrm>
            <a:off x="4361760" y="1050480"/>
            <a:ext cx="419760" cy="41976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round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125" name="Connettore 1 9"/>
          <p:cNvSpPr/>
          <p:nvPr/>
        </p:nvSpPr>
        <p:spPr>
          <a:xfrm flipV="1">
            <a:off x="4572000" y="2199960"/>
            <a:ext cx="360" cy="4188240"/>
          </a:xfrm>
          <a:prstGeom prst="line">
            <a:avLst/>
          </a:prstGeom>
          <a:ln w="9525">
            <a:solidFill>
              <a:srgbClr val="646B86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26" name="Rettangolo 19"/>
          <p:cNvSpPr/>
          <p:nvPr/>
        </p:nvSpPr>
        <p:spPr>
          <a:xfrm>
            <a:off x="0" y="0"/>
            <a:ext cx="9143280" cy="14472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27" name="Rettangolo 18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28" name="Rettangolo 20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29" name="Rettangolo 21"/>
          <p:cNvSpPr/>
          <p:nvPr/>
        </p:nvSpPr>
        <p:spPr>
          <a:xfrm>
            <a:off x="899172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30" name="Rettangolo 10"/>
          <p:cNvSpPr/>
          <p:nvPr/>
        </p:nvSpPr>
        <p:spPr>
          <a:xfrm>
            <a:off x="152280" y="1371600"/>
            <a:ext cx="8832240" cy="913680"/>
          </a:xfrm>
          <a:prstGeom prst="rect">
            <a:avLst/>
          </a:prstGeom>
          <a:solidFill>
            <a:schemeClr val="accent1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131" name="Rettangolo 12"/>
          <p:cNvSpPr/>
          <p:nvPr/>
        </p:nvSpPr>
        <p:spPr>
          <a:xfrm>
            <a:off x="145800" y="6391800"/>
            <a:ext cx="8832240" cy="31032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32" name="Connettore 1 14"/>
          <p:cNvSpPr/>
          <p:nvPr/>
        </p:nvSpPr>
        <p:spPr>
          <a:xfrm>
            <a:off x="152280" y="1280160"/>
            <a:ext cx="8832960" cy="360"/>
          </a:xfrm>
          <a:prstGeom prst="line">
            <a:avLst/>
          </a:prstGeom>
          <a:ln w="11430">
            <a:solidFill>
              <a:srgbClr val="7B9899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33" name="Rettangolo 17"/>
          <p:cNvSpPr/>
          <p:nvPr/>
        </p:nvSpPr>
        <p:spPr>
          <a:xfrm>
            <a:off x="152280" y="155520"/>
            <a:ext cx="8832240" cy="654624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34" name="Ovale 24"/>
          <p:cNvSpPr/>
          <p:nvPr/>
        </p:nvSpPr>
        <p:spPr>
          <a:xfrm>
            <a:off x="4267080" y="956160"/>
            <a:ext cx="608760" cy="60876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135" name="Ovale 26"/>
          <p:cNvSpPr/>
          <p:nvPr/>
        </p:nvSpPr>
        <p:spPr>
          <a:xfrm>
            <a:off x="4361760" y="1050480"/>
            <a:ext cx="419760" cy="41976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round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136" name="PlaceHolder 1"/>
          <p:cNvSpPr>
            <a:spLocks noGrp="1"/>
          </p:cNvSpPr>
          <p:nvPr>
            <p:ph type="ftr" idx="19"/>
          </p:nvPr>
        </p:nvSpPr>
        <p:spPr>
          <a:xfrm>
            <a:off x="304920" y="6409800"/>
            <a:ext cx="35805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137" name="PlaceHolder 2"/>
          <p:cNvSpPr>
            <a:spLocks noGrp="1"/>
          </p:cNvSpPr>
          <p:nvPr>
            <p:ph type="sldNum" idx="20"/>
          </p:nvPr>
        </p:nvSpPr>
        <p:spPr>
          <a:xfrm>
            <a:off x="4343400" y="1042560"/>
            <a:ext cx="456480" cy="44064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34E8FB55-C70B-4FB2-9B29-D1A0825E2048}" type="slidenum">
              <a: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‹N›</a:t>
            </a:fld>
            <a:endParaRPr lang="it-IT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dt" idx="21"/>
          </p:nvPr>
        </p:nvSpPr>
        <p:spPr>
          <a:xfrm>
            <a:off x="5791320" y="6405120"/>
            <a:ext cx="30441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 16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40" name="Rettangolo 15"/>
          <p:cNvSpPr/>
          <p:nvPr/>
        </p:nvSpPr>
        <p:spPr>
          <a:xfrm>
            <a:off x="0" y="0"/>
            <a:ext cx="9143280" cy="13924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41" name="Rettangolo 17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42" name="Rettangolo 18"/>
          <p:cNvSpPr/>
          <p:nvPr/>
        </p:nvSpPr>
        <p:spPr>
          <a:xfrm>
            <a:off x="899172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43" name="Rettangolo 8"/>
          <p:cNvSpPr/>
          <p:nvPr/>
        </p:nvSpPr>
        <p:spPr>
          <a:xfrm>
            <a:off x="149400" y="6388560"/>
            <a:ext cx="8832240" cy="3088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44" name="Rettangolo 7"/>
          <p:cNvSpPr/>
          <p:nvPr/>
        </p:nvSpPr>
        <p:spPr>
          <a:xfrm>
            <a:off x="152280" y="155520"/>
            <a:ext cx="8832240" cy="654624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45" name="Connettore 1 9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525">
            <a:solidFill>
              <a:srgbClr val="7B9899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46" name="Ovale 11"/>
          <p:cNvSpPr/>
          <p:nvPr/>
        </p:nvSpPr>
        <p:spPr>
          <a:xfrm>
            <a:off x="4267080" y="956160"/>
            <a:ext cx="608760" cy="60876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147" name="Ovale 14"/>
          <p:cNvSpPr/>
          <p:nvPr/>
        </p:nvSpPr>
        <p:spPr>
          <a:xfrm>
            <a:off x="4361760" y="1050480"/>
            <a:ext cx="419760" cy="41976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round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149" name="PlaceHolder 2"/>
          <p:cNvSpPr>
            <a:spLocks noGrp="1"/>
          </p:cNvSpPr>
          <p:nvPr>
            <p:ph type="ftr" idx="22"/>
          </p:nvPr>
        </p:nvSpPr>
        <p:spPr>
          <a:xfrm>
            <a:off x="304920" y="6410880"/>
            <a:ext cx="35805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150" name="PlaceHolder 3"/>
          <p:cNvSpPr>
            <a:spLocks noGrp="1"/>
          </p:cNvSpPr>
          <p:nvPr>
            <p:ph type="sldNum" idx="23"/>
          </p:nvPr>
        </p:nvSpPr>
        <p:spPr>
          <a:xfrm>
            <a:off x="4343400" y="1036080"/>
            <a:ext cx="456480" cy="44064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D454E8FF-9D32-45AD-9585-42F5CF91D9E1}" type="slidenum">
              <a:rPr lang="it-IT" sz="16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‹N›</a:t>
            </a:fld>
            <a:endParaRPr lang="it-IT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dt" idx="24"/>
          </p:nvPr>
        </p:nvSpPr>
        <p:spPr>
          <a:xfrm>
            <a:off x="5791320" y="6405120"/>
            <a:ext cx="30441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ttangolo 16" hidden="1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54" name="Rettangolo 15" hidden="1"/>
          <p:cNvSpPr/>
          <p:nvPr/>
        </p:nvSpPr>
        <p:spPr>
          <a:xfrm>
            <a:off x="0" y="0"/>
            <a:ext cx="9143280" cy="13924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55" name="Rettangolo 17" hidden="1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56" name="Rettangolo 18" hidden="1"/>
          <p:cNvSpPr/>
          <p:nvPr/>
        </p:nvSpPr>
        <p:spPr>
          <a:xfrm>
            <a:off x="899172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57" name="Rettangolo 8" hidden="1"/>
          <p:cNvSpPr/>
          <p:nvPr/>
        </p:nvSpPr>
        <p:spPr>
          <a:xfrm>
            <a:off x="149400" y="6388560"/>
            <a:ext cx="8832240" cy="3088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58" name="Rettangolo 7" hidden="1"/>
          <p:cNvSpPr/>
          <p:nvPr/>
        </p:nvSpPr>
        <p:spPr>
          <a:xfrm>
            <a:off x="152280" y="155520"/>
            <a:ext cx="8832240" cy="654624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59" name="Connettore 1 9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525">
            <a:solidFill>
              <a:srgbClr val="7B9899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ctr">
            <a:noAutofit/>
          </a:bodyPr>
          <a:lstStyle/>
          <a:p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60" name="Ovale 11" hidden="1"/>
          <p:cNvSpPr/>
          <p:nvPr/>
        </p:nvSpPr>
        <p:spPr>
          <a:xfrm>
            <a:off x="4267080" y="956160"/>
            <a:ext cx="608760" cy="60876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161" name="Ovale 14" hidden="1"/>
          <p:cNvSpPr/>
          <p:nvPr/>
        </p:nvSpPr>
        <p:spPr>
          <a:xfrm>
            <a:off x="4361760" y="1050480"/>
            <a:ext cx="419760" cy="41976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round/>
          </a:ln>
          <a:effectLst>
            <a:outerShdw blurRad="50760" dist="255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Georgia"/>
            </a:endParaRPr>
          </a:p>
        </p:txBody>
      </p:sp>
      <p:sp>
        <p:nvSpPr>
          <p:cNvPr id="162" name="Rettangolo 6"/>
          <p:cNvSpPr/>
          <p:nvPr/>
        </p:nvSpPr>
        <p:spPr>
          <a:xfrm>
            <a:off x="0" y="6705720"/>
            <a:ext cx="9143280" cy="15156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63" name="Rettangolo 7"/>
          <p:cNvSpPr/>
          <p:nvPr/>
        </p:nvSpPr>
        <p:spPr>
          <a:xfrm>
            <a:off x="0" y="0"/>
            <a:ext cx="9143280" cy="1548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64" name="Rettangolo 9"/>
          <p:cNvSpPr/>
          <p:nvPr/>
        </p:nvSpPr>
        <p:spPr>
          <a:xfrm>
            <a:off x="899172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65" name="Rettangolo 8"/>
          <p:cNvSpPr/>
          <p:nvPr/>
        </p:nvSpPr>
        <p:spPr>
          <a:xfrm>
            <a:off x="0" y="0"/>
            <a:ext cx="151560" cy="68572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66" name="Rettangolo 4"/>
          <p:cNvSpPr/>
          <p:nvPr/>
        </p:nvSpPr>
        <p:spPr>
          <a:xfrm>
            <a:off x="146160" y="6391800"/>
            <a:ext cx="8832240" cy="30888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67" name="Rettangolo 5"/>
          <p:cNvSpPr/>
          <p:nvPr/>
        </p:nvSpPr>
        <p:spPr>
          <a:xfrm>
            <a:off x="152280" y="158400"/>
            <a:ext cx="8832240" cy="654624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Georgia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ftr" idx="25"/>
          </p:nvPr>
        </p:nvSpPr>
        <p:spPr>
          <a:xfrm>
            <a:off x="304920" y="6410880"/>
            <a:ext cx="35805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169" name="PlaceHolder 2"/>
          <p:cNvSpPr>
            <a:spLocks noGrp="1"/>
          </p:cNvSpPr>
          <p:nvPr>
            <p:ph type="sldNum" idx="26"/>
          </p:nvPr>
        </p:nvSpPr>
        <p:spPr>
          <a:xfrm>
            <a:off x="4267080" y="6324480"/>
            <a:ext cx="608760" cy="44064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it-IT" sz="1600" b="0" strike="noStrike" spc="-1">
                <a:solidFill>
                  <a:schemeClr val="accent3"/>
                </a:solidFill>
                <a:latin typeface="Georgi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740CCC63-320E-4E9E-8874-EA67EA41ABE9}" type="slidenum">
              <a:rPr lang="it-IT" sz="1600" b="0" strike="noStrike" spc="-1">
                <a:solidFill>
                  <a:schemeClr val="accent3"/>
                </a:solidFill>
                <a:latin typeface="Georgia"/>
              </a:rPr>
              <a:t>‹N›</a:t>
            </a:fld>
            <a:endParaRPr lang="it-IT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dt" idx="27"/>
          </p:nvPr>
        </p:nvSpPr>
        <p:spPr>
          <a:xfrm>
            <a:off x="5791320" y="6405120"/>
            <a:ext cx="30441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prot.ca.venezia@giustiziacert.it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llegio.garanziaelettorale.ca.venezia@giustizia.it" TargetMode="External"/><Relationship Id="rId2" Type="http://schemas.openxmlformats.org/officeDocument/2006/relationships/hyperlink" Target="mailto:ennio.pellizzon@giustizia.it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prot.ca.venezia@giustiziacert.it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olo 1"/>
          <p:cNvSpPr/>
          <p:nvPr/>
        </p:nvSpPr>
        <p:spPr>
          <a:xfrm>
            <a:off x="571680" y="4649544"/>
            <a:ext cx="7771680" cy="139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000" b="0" strike="noStrike" spc="-1" dirty="0">
                <a:solidFill>
                  <a:schemeClr val="accent1"/>
                </a:solidFill>
                <a:latin typeface="Georgia"/>
              </a:rPr>
              <a:t>Intervento di Ennio Pellizzon, referente unico del</a:t>
            </a:r>
            <a:endParaRPr lang="it-IT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000" b="0" strike="noStrike" spc="-1" dirty="0">
                <a:solidFill>
                  <a:schemeClr val="accent1"/>
                </a:solidFill>
                <a:latin typeface="Georgia"/>
              </a:rPr>
              <a:t>Collegio Regionale di Garanzia Elettorale</a:t>
            </a:r>
            <a:endParaRPr lang="it-IT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000" spc="-1" dirty="0">
                <a:solidFill>
                  <a:schemeClr val="accent1"/>
                </a:solidFill>
                <a:latin typeface="Georgia"/>
              </a:rPr>
              <a:t>p</a:t>
            </a:r>
            <a:r>
              <a:rPr lang="it-IT" sz="2000" b="0" strike="noStrike" spc="-1" dirty="0">
                <a:solidFill>
                  <a:schemeClr val="accent1"/>
                </a:solidFill>
                <a:latin typeface="Georgia"/>
              </a:rPr>
              <a:t>resso la Corte d’Appello di Venezia</a:t>
            </a:r>
            <a:endParaRPr lang="it-IT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Sottotitolo 2"/>
          <p:cNvSpPr/>
          <p:nvPr/>
        </p:nvSpPr>
        <p:spPr>
          <a:xfrm>
            <a:off x="800640" y="2637000"/>
            <a:ext cx="7627680" cy="255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 defTabSz="91440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it-IT" sz="2400" b="1" strike="noStrike" cap="all" spc="245" dirty="0">
                <a:solidFill>
                  <a:schemeClr val="dk2"/>
                </a:solidFill>
                <a:latin typeface="Georgia"/>
              </a:rPr>
              <a:t>Le spese elettorali sostenute dai candidati alle elezioni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it-IT" sz="2400" b="1" strike="noStrike" cap="all" spc="245" dirty="0">
                <a:solidFill>
                  <a:schemeClr val="dk2"/>
                </a:solidFill>
                <a:latin typeface="Georgia"/>
              </a:rPr>
              <a:t>La trasmissione della documentazione al Collegio Regionale di Garanzia Elettorale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9" name="Immagine 218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654480" y="180000"/>
            <a:ext cx="1685520" cy="2160000"/>
          </a:xfrm>
          <a:prstGeom prst="rect">
            <a:avLst/>
          </a:prstGeom>
          <a:ln w="0">
            <a:noFill/>
          </a:ln>
        </p:spPr>
      </p:pic>
      <p:sp>
        <p:nvSpPr>
          <p:cNvPr id="220" name="CasellaDiTesto 219"/>
          <p:cNvSpPr txBox="1"/>
          <p:nvPr/>
        </p:nvSpPr>
        <p:spPr>
          <a:xfrm>
            <a:off x="932688" y="630000"/>
            <a:ext cx="7205472" cy="12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3200" b="1" spc="-1" dirty="0">
                <a:solidFill>
                  <a:srgbClr val="000000"/>
                </a:solidFill>
                <a:latin typeface="Arial"/>
              </a:rPr>
              <a:t>PROMEMORIA PER I CANDIDATI</a:t>
            </a:r>
            <a:endParaRPr lang="it-IT" sz="320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/>
    </mc:Choice>
    <mc:Fallback xmlns:p15="http://schemas.microsoft.com/office/powerpoint/2012/main" xmlns="">
      <p:transition spd="slow" advTm="5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LA DOCUMENTAZIONE DA TRASMETTERE</a:t>
            </a:r>
            <a:br>
              <a:rPr sz="2400"/>
            </a:br>
            <a:r>
              <a:rPr lang="it-IT" sz="24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mancata trasmissione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In caso di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 mancata presentazione nei termini </a:t>
            </a:r>
            <a:r>
              <a:rPr lang="it-IT" sz="2700" spc="-1" dirty="0">
                <a:solidFill>
                  <a:schemeClr val="dk1"/>
                </a:solidFill>
                <a:latin typeface="Georgia"/>
              </a:rPr>
              <a:t>                 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previsti della documentazione: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algn="ctr">
              <a:lnSpc>
                <a:spcPct val="100000"/>
              </a:lnSpc>
              <a:spcBef>
                <a:spcPts val="479"/>
              </a:spcBef>
              <a:buClr>
                <a:srgbClr val="D16349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it-IT" sz="2400" spc="-1" dirty="0">
                <a:solidFill>
                  <a:schemeClr val="dk1"/>
                </a:solidFill>
                <a:latin typeface="Georgia"/>
              </a:rPr>
              <a:t>Verrà applicata</a:t>
            </a:r>
            <a:r>
              <a:rPr lang="it-IT" sz="2400" b="0" strike="noStrike" spc="-1" dirty="0">
                <a:solidFill>
                  <a:schemeClr val="dk1"/>
                </a:solidFill>
                <a:latin typeface="Georgia"/>
              </a:rPr>
              <a:t> una sanzione, che va da un importo minimo di € </a:t>
            </a:r>
            <a:r>
              <a:rPr lang="it-IT" sz="2400" b="1" u="sng" strike="noStrike" spc="-1" dirty="0">
                <a:solidFill>
                  <a:schemeClr val="dk1"/>
                </a:solidFill>
                <a:latin typeface="Georgia"/>
              </a:rPr>
              <a:t>25.882,84</a:t>
            </a:r>
            <a:r>
              <a:rPr lang="it-IT" sz="2400" b="0" strike="noStrike" spc="-1" dirty="0">
                <a:solidFill>
                  <a:schemeClr val="dk1"/>
                </a:solidFill>
                <a:latin typeface="Georgia"/>
              </a:rPr>
              <a:t> ad un importo massimo di € </a:t>
            </a:r>
            <a:r>
              <a:rPr lang="it-IT" sz="2400" b="1" u="sng" strike="noStrike" spc="-1" dirty="0">
                <a:solidFill>
                  <a:schemeClr val="dk1"/>
                </a:solidFill>
                <a:latin typeface="Georgia"/>
              </a:rPr>
              <a:t>103.291,38.</a:t>
            </a:r>
          </a:p>
          <a:p>
            <a:pPr marL="274320" indent="-274320" algn="ctr">
              <a:lnSpc>
                <a:spcPct val="100000"/>
              </a:lnSpc>
              <a:spcBef>
                <a:spcPts val="479"/>
              </a:spcBef>
              <a:buClr>
                <a:srgbClr val="D16349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endParaRPr lang="it-IT" sz="2400" b="1" u="sng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algn="ctr">
              <a:lnSpc>
                <a:spcPct val="100000"/>
              </a:lnSpc>
              <a:spcBef>
                <a:spcPts val="479"/>
              </a:spcBef>
              <a:buClr>
                <a:srgbClr val="D16349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/>
                </a:solidFill>
                <a:latin typeface="Georgia"/>
              </a:rPr>
              <a:t>Nel caso in cui il candidato risulti proclamato eletto, la violazione comporterà anche                                                      </a:t>
            </a:r>
            <a:r>
              <a:rPr lang="it-IT" sz="3200" b="1" u="sng" strike="noStrike" spc="-1" dirty="0">
                <a:solidFill>
                  <a:schemeClr val="dk1"/>
                </a:solidFill>
                <a:latin typeface="Georgia"/>
              </a:rPr>
              <a:t>la decadenza dalla carica acquisita</a:t>
            </a:r>
            <a:r>
              <a:rPr lang="it-IT" sz="2400" b="1" u="sng" strike="noStrike" spc="-1" dirty="0">
                <a:solidFill>
                  <a:schemeClr val="dk1"/>
                </a:solidFill>
                <a:latin typeface="Georgia"/>
              </a:rPr>
              <a:t>.</a:t>
            </a:r>
            <a:endParaRPr lang="it-IT" sz="2400" b="1" u="sng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MANDATARIO ELETTORALE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137160" y="1426464"/>
            <a:ext cx="8842248" cy="494690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6666" lnSpcReduction="10000"/>
          </a:bodyPr>
          <a:lstStyle/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900" b="1" u="sng" strike="noStrike" spc="-1" dirty="0">
                <a:solidFill>
                  <a:schemeClr val="dk1"/>
                </a:solidFill>
                <a:uFillTx/>
                <a:latin typeface="Georgia"/>
              </a:rPr>
              <a:t>PER I </a:t>
            </a:r>
            <a:r>
              <a:rPr lang="it-IT" sz="2900" b="1" u="sng" spc="-1" dirty="0">
                <a:solidFill>
                  <a:schemeClr val="dk1"/>
                </a:solidFill>
                <a:latin typeface="Georgia"/>
              </a:rPr>
              <a:t>CANDIDATI CHE</a:t>
            </a:r>
            <a:r>
              <a:rPr lang="it-IT" sz="2700" spc="-1" dirty="0">
                <a:solidFill>
                  <a:schemeClr val="dk1"/>
                </a:solidFill>
                <a:latin typeface="Georgia"/>
              </a:rPr>
              <a:t>: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marL="717480" indent="-272880">
              <a:lnSpc>
                <a:spcPct val="100000"/>
              </a:lnSpc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"/>
              <a:tabLst>
                <a:tab pos="0" algn="l"/>
              </a:tabLst>
            </a:pPr>
            <a:r>
              <a:rPr lang="it-IT" sz="2700" b="1" u="sng" strike="noStrike" spc="-1" dirty="0">
                <a:solidFill>
                  <a:schemeClr val="dk1"/>
                </a:solidFill>
                <a:latin typeface="Georgia"/>
              </a:rPr>
              <a:t>Riceveranno fondi 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(di qualsiasi importo) per il finanziamento della propria campagna elettorale                				</a:t>
            </a:r>
            <a:r>
              <a:rPr lang="it-IT" sz="2900" b="0" strike="noStrike" spc="-1" dirty="0">
                <a:solidFill>
                  <a:schemeClr val="dk1"/>
                </a:solidFill>
                <a:latin typeface="Georgia"/>
              </a:rPr>
              <a:t>      </a:t>
            </a:r>
            <a:r>
              <a:rPr lang="it-IT" sz="2900" b="1" strike="noStrike" spc="-1" dirty="0">
                <a:solidFill>
                  <a:srgbClr val="000000"/>
                </a:solidFill>
                <a:latin typeface="Arial"/>
              </a:rPr>
              <a:t>e/o</a:t>
            </a:r>
          </a:p>
          <a:p>
            <a:pPr marL="717480" indent="-272880">
              <a:lnSpc>
                <a:spcPct val="100000"/>
              </a:lnSpc>
              <a:spcBef>
                <a:spcPts val="561"/>
              </a:spcBef>
              <a:buClr>
                <a:srgbClr val="D16349"/>
              </a:buClr>
              <a:buSzPct val="85000"/>
              <a:buFont typeface="Wingdings 2" charset="2"/>
              <a:buChar char=""/>
              <a:tabLst>
                <a:tab pos="0" algn="l"/>
              </a:tabLst>
            </a:pPr>
            <a:r>
              <a:rPr lang="it-IT" sz="2700" b="1" u="sng" strike="noStrike" spc="-1" dirty="0">
                <a:solidFill>
                  <a:schemeClr val="dk1"/>
                </a:solidFill>
                <a:latin typeface="Georgia"/>
              </a:rPr>
              <a:t>Spenderanno oltre </a:t>
            </a:r>
            <a:r>
              <a:rPr lang="it-IT" sz="2800" b="1" u="sng" strike="noStrike" spc="-1" dirty="0">
                <a:solidFill>
                  <a:schemeClr val="dk1"/>
                </a:solidFill>
                <a:latin typeface="Georgia"/>
              </a:rPr>
              <a:t>€</a:t>
            </a:r>
            <a:r>
              <a:rPr lang="it-IT" sz="2700" b="1" u="sng" strike="noStrike" spc="-1" dirty="0">
                <a:solidFill>
                  <a:schemeClr val="dk1"/>
                </a:solidFill>
                <a:latin typeface="Georgia"/>
              </a:rPr>
              <a:t> 2.500,00</a:t>
            </a:r>
            <a:r>
              <a:rPr lang="it-IT" sz="2700" b="1" strike="noStrike" spc="-1" dirty="0">
                <a:solidFill>
                  <a:schemeClr val="dk1"/>
                </a:solidFill>
                <a:latin typeface="Georgia"/>
              </a:rPr>
              <a:t> personali</a:t>
            </a:r>
            <a:r>
              <a:rPr lang="it-IT" sz="2700" b="1" u="sng" strike="noStrike" spc="-1" dirty="0">
                <a:solidFill>
                  <a:schemeClr val="dk1"/>
                </a:solidFill>
                <a:latin typeface="Georgia"/>
              </a:rPr>
              <a:t> </a:t>
            </a:r>
            <a:r>
              <a:rPr lang="it-IT" sz="2700" b="0" u="sng" strike="noStrike" spc="-1" dirty="0">
                <a:solidFill>
                  <a:schemeClr val="dk1"/>
                </a:solidFill>
                <a:latin typeface="Georgia"/>
              </a:rPr>
              <a:t>            </a:t>
            </a:r>
            <a:r>
              <a:rPr lang="it-IT" sz="2700" spc="-1" dirty="0">
                <a:solidFill>
                  <a:schemeClr val="dk1"/>
                </a:solidFill>
                <a:latin typeface="Georgia"/>
              </a:rPr>
              <a:t>(quindi denaro proprio)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900" b="1" u="sng" spc="-1" dirty="0">
                <a:solidFill>
                  <a:schemeClr val="dk1"/>
                </a:solidFill>
                <a:latin typeface="Georgia"/>
              </a:rPr>
              <a:t>HANNO L’OBBLIGO DI</a:t>
            </a:r>
            <a:r>
              <a:rPr lang="it-IT" sz="2700" b="1" spc="-1" dirty="0">
                <a:solidFill>
                  <a:schemeClr val="dk1"/>
                </a:solidFill>
                <a:latin typeface="Georgia"/>
              </a:rPr>
              <a:t>: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algn="ctr">
              <a:lnSpc>
                <a:spcPct val="100000"/>
              </a:lnSpc>
              <a:spcBef>
                <a:spcPts val="479"/>
              </a:spcBef>
              <a:buClr>
                <a:srgbClr val="D16349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/>
                </a:solidFill>
                <a:latin typeface="Georgia"/>
              </a:rPr>
              <a:t>Designare un </a:t>
            </a:r>
            <a:r>
              <a:rPr lang="it-IT" sz="2400" b="1" u="sng" strike="noStrike" spc="-1" dirty="0">
                <a:solidFill>
                  <a:schemeClr val="dk1"/>
                </a:solidFill>
                <a:latin typeface="Georgia"/>
              </a:rPr>
              <a:t>mandatario elettorale </a:t>
            </a:r>
            <a:r>
              <a:rPr lang="it-IT" sz="2400" b="0" strike="noStrike" spc="-1" dirty="0">
                <a:solidFill>
                  <a:schemeClr val="dk1"/>
                </a:solidFill>
                <a:latin typeface="Georgia"/>
              </a:rPr>
              <a:t>(dichiarazione scritta autenticata da un pubblico ufficiale), e trasmettere la stessa</a:t>
            </a:r>
            <a:r>
              <a:rPr lang="it-IT" sz="2400" spc="-1" dirty="0">
                <a:solidFill>
                  <a:srgbClr val="000000"/>
                </a:solidFill>
                <a:latin typeface="Arial"/>
              </a:rPr>
              <a:t>,    </a:t>
            </a:r>
            <a:r>
              <a:rPr lang="it-IT" sz="2400" b="1" u="sng" spc="-1" dirty="0">
                <a:solidFill>
                  <a:srgbClr val="000000"/>
                </a:solidFill>
                <a:latin typeface="Arial"/>
              </a:rPr>
              <a:t>solo via PEC</a:t>
            </a:r>
            <a:r>
              <a:rPr lang="it-IT" sz="2400" spc="-1" dirty="0">
                <a:solidFill>
                  <a:srgbClr val="000000"/>
                </a:solidFill>
                <a:latin typeface="Arial"/>
              </a:rPr>
              <a:t>, all’indirizzo: </a:t>
            </a:r>
            <a:r>
              <a:rPr lang="it-IT" sz="2400" spc="-1" dirty="0">
                <a:solidFill>
                  <a:srgbClr val="000000"/>
                </a:solidFill>
                <a:latin typeface="Arial"/>
                <a:hlinkClick r:id="rId2"/>
              </a:rPr>
              <a:t>prot.ca.venezia@giustiziacert.it</a:t>
            </a:r>
            <a:r>
              <a:rPr lang="it-IT" sz="2400" spc="-1" dirty="0">
                <a:solidFill>
                  <a:srgbClr val="000000"/>
                </a:solidFill>
                <a:latin typeface="Arial"/>
              </a:rPr>
              <a:t> 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algn="ctr">
              <a:lnSpc>
                <a:spcPct val="100000"/>
              </a:lnSpc>
              <a:spcBef>
                <a:spcPts val="479"/>
              </a:spcBef>
              <a:buClr>
                <a:srgbClr val="D16349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it-IT" sz="2400" spc="-1" dirty="0">
                <a:solidFill>
                  <a:schemeClr val="dk1"/>
                </a:solidFill>
                <a:latin typeface="Georgia"/>
              </a:rPr>
              <a:t>Accendere un c</a:t>
            </a:r>
            <a:r>
              <a:rPr lang="it-IT" sz="2400" b="0" strike="noStrike" spc="-1" dirty="0">
                <a:solidFill>
                  <a:schemeClr val="dk1"/>
                </a:solidFill>
                <a:latin typeface="Georgia"/>
              </a:rPr>
              <a:t>onto corrente dedicato</a:t>
            </a:r>
            <a:r>
              <a:rPr lang="it-IT" sz="2400" spc="-1" dirty="0">
                <a:solidFill>
                  <a:schemeClr val="dk1"/>
                </a:solidFill>
                <a:latin typeface="Georgia"/>
              </a:rPr>
              <a:t>, </a:t>
            </a:r>
            <a:r>
              <a:rPr lang="it-IT" sz="2400" b="1" u="sng" spc="-1" dirty="0">
                <a:solidFill>
                  <a:schemeClr val="dk1"/>
                </a:solidFill>
                <a:latin typeface="Georgia"/>
              </a:rPr>
              <a:t>intestato al</a:t>
            </a:r>
            <a:r>
              <a:rPr lang="it-IT" sz="2400" b="1" u="sng" strike="noStrike" spc="-1" dirty="0">
                <a:solidFill>
                  <a:schemeClr val="dk1"/>
                </a:solidFill>
                <a:latin typeface="Georgia"/>
              </a:rPr>
              <a:t> mandatario elettorale</a:t>
            </a:r>
            <a:r>
              <a:rPr lang="it-IT" sz="2400" b="0" strike="noStrike" spc="-1" dirty="0">
                <a:solidFill>
                  <a:schemeClr val="dk1"/>
                </a:solidFill>
                <a:latin typeface="Georgia"/>
              </a:rPr>
              <a:t>, per ricevere contributi ed effettuare pagamenti</a:t>
            </a:r>
            <a:r>
              <a:rPr lang="it-IT" sz="2400" spc="-1" dirty="0">
                <a:solidFill>
                  <a:schemeClr val="dk1"/>
                </a:solidFill>
                <a:latin typeface="Georgia"/>
              </a:rPr>
              <a:t>, collegati al candidato stesso.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NORMATIVA DI RIFERIMENTO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360"/>
              </a:spcBef>
              <a:buClr>
                <a:srgbClr val="D16349"/>
              </a:buClr>
              <a:buSzPct val="85000"/>
              <a:buFont typeface="Wingdings" charset="2"/>
              <a:buChar char=""/>
            </a:pPr>
            <a:r>
              <a:rPr lang="it-IT" sz="1800" b="1" strike="noStrike" spc="-1" dirty="0">
                <a:solidFill>
                  <a:schemeClr val="dk1"/>
                </a:solidFill>
                <a:latin typeface="Georgia"/>
              </a:rPr>
              <a:t>Legge 5 luglio 1982, n. 441 </a:t>
            </a:r>
            <a:endParaRPr lang="it-IT" sz="1800" b="1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it-IT" sz="1800" b="0" strike="noStrike" spc="-1" dirty="0">
                <a:solidFill>
                  <a:schemeClr val="dk1"/>
                </a:solidFill>
                <a:latin typeface="Georgia"/>
              </a:rPr>
              <a:t>	</a:t>
            </a:r>
            <a:r>
              <a:rPr lang="it-IT" sz="1600" b="0" strike="noStrike" spc="-1" dirty="0">
                <a:solidFill>
                  <a:schemeClr val="dk1"/>
                </a:solidFill>
                <a:latin typeface="Georgia"/>
              </a:rPr>
              <a:t>Disposizioni per la pubblicità della situazione patrimoniale di titolari di </a:t>
            </a:r>
            <a:endParaRPr lang="it-IT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it-IT" sz="1600" b="0" strike="noStrike" spc="-1" dirty="0">
                <a:solidFill>
                  <a:schemeClr val="dk1"/>
                </a:solidFill>
                <a:latin typeface="Georgia"/>
              </a:rPr>
              <a:t>	cariche elettive e di cariche direttive di alcuni enti (G.U. 16 luglio 1982, n.194)</a:t>
            </a:r>
            <a:endParaRPr lang="it-IT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360"/>
              </a:spcBef>
              <a:buClr>
                <a:srgbClr val="D16349"/>
              </a:buClr>
              <a:buSzPct val="85000"/>
              <a:buFont typeface="Wingdings" charset="2"/>
              <a:buChar char=""/>
              <a:tabLst>
                <a:tab pos="0" algn="l"/>
              </a:tabLst>
            </a:pPr>
            <a:r>
              <a:rPr lang="it-IT" sz="1800" b="1" strike="noStrike" spc="-1" dirty="0">
                <a:solidFill>
                  <a:schemeClr val="dk1"/>
                </a:solidFill>
                <a:latin typeface="Georgia"/>
              </a:rPr>
              <a:t>Legge 10 dicembre 1993, n. 515 </a:t>
            </a:r>
            <a:endParaRPr lang="it-IT" sz="1800" b="1" strike="noStrike" spc="-1" dirty="0">
              <a:solidFill>
                <a:srgbClr val="000000"/>
              </a:solidFill>
              <a:latin typeface="Arial"/>
            </a:endParaRPr>
          </a:p>
          <a:p>
            <a:pPr marL="90180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it-IT" sz="1600" b="0" strike="noStrike" spc="-1" dirty="0">
                <a:solidFill>
                  <a:schemeClr val="dk1"/>
                </a:solidFill>
                <a:latin typeface="Georgia"/>
              </a:rPr>
              <a:t>Disciplina delle campagne elettorali per l'elezione alla Camera dei Deputati e al Senato della Repubblica. (G.U. 14 dicembre 1993, n.292)</a:t>
            </a:r>
            <a:endParaRPr lang="it-IT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360"/>
              </a:spcBef>
              <a:buClr>
                <a:srgbClr val="D16349"/>
              </a:buClr>
              <a:buSzPct val="85000"/>
              <a:buFont typeface="Wingdings" charset="2"/>
              <a:buChar char=""/>
              <a:tabLst>
                <a:tab pos="0" algn="l"/>
              </a:tabLst>
            </a:pPr>
            <a:r>
              <a:rPr lang="it-IT" sz="1800" b="1" strike="noStrike" spc="-1" dirty="0">
                <a:solidFill>
                  <a:schemeClr val="dk1"/>
                </a:solidFill>
                <a:latin typeface="Georgia"/>
              </a:rPr>
              <a:t>Legge 23 febbraio 1995, n. 43 </a:t>
            </a:r>
            <a:endParaRPr lang="it-IT" sz="1800" b="1" strike="noStrike" spc="-1" dirty="0">
              <a:solidFill>
                <a:srgbClr val="000000"/>
              </a:solidFill>
              <a:latin typeface="Arial"/>
            </a:endParaRPr>
          </a:p>
          <a:p>
            <a:pPr marL="90180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it-IT" sz="1600" b="0" strike="noStrike" spc="-1" dirty="0">
                <a:solidFill>
                  <a:schemeClr val="dk1"/>
                </a:solidFill>
                <a:latin typeface="Georgia"/>
              </a:rPr>
              <a:t>Nuove norme per le elezioni dei Consigli delle Regioni a Statuto </a:t>
            </a:r>
            <a:r>
              <a:rPr lang="it-IT" sz="1600" spc="-1" dirty="0">
                <a:solidFill>
                  <a:schemeClr val="dk1"/>
                </a:solidFill>
                <a:latin typeface="Georgia"/>
              </a:rPr>
              <a:t>O</a:t>
            </a:r>
            <a:r>
              <a:rPr lang="it-IT" sz="1600" b="0" strike="noStrike" spc="-1" dirty="0">
                <a:solidFill>
                  <a:schemeClr val="dk1"/>
                </a:solidFill>
                <a:latin typeface="Georgia"/>
              </a:rPr>
              <a:t>rdinario (G.U. del 24 febbraio 1995, n.46)</a:t>
            </a:r>
            <a:endParaRPr lang="it-IT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360"/>
              </a:spcBef>
              <a:buClr>
                <a:srgbClr val="D16349"/>
              </a:buClr>
              <a:buSzPct val="85000"/>
              <a:buFont typeface="Wingdings" charset="2"/>
              <a:buChar char=""/>
              <a:tabLst>
                <a:tab pos="0" algn="l"/>
              </a:tabLst>
            </a:pPr>
            <a:r>
              <a:rPr lang="it-IT" sz="1800" b="1" strike="noStrike" spc="-1" dirty="0">
                <a:solidFill>
                  <a:schemeClr val="dk1"/>
                </a:solidFill>
                <a:latin typeface="Georgia"/>
              </a:rPr>
              <a:t>Legge 31 dicembre 1996, n. 672 </a:t>
            </a:r>
            <a:endParaRPr lang="it-IT" sz="1800" b="1" strike="noStrike" spc="-1" dirty="0">
              <a:solidFill>
                <a:srgbClr val="000000"/>
              </a:solidFill>
              <a:latin typeface="Arial"/>
            </a:endParaRPr>
          </a:p>
          <a:p>
            <a:pPr marL="90180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it-IT" sz="1600" b="0" strike="noStrike" spc="-1" dirty="0">
                <a:solidFill>
                  <a:schemeClr val="dk1"/>
                </a:solidFill>
                <a:latin typeface="Georgia"/>
              </a:rPr>
              <a:t>Disposizioni in materia di documentazione delle spese elettorali. (G.U. 3 gennaio 1997, n.2)</a:t>
            </a:r>
            <a:endParaRPr lang="it-IT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360"/>
              </a:spcBef>
              <a:buClr>
                <a:srgbClr val="D16349"/>
              </a:buClr>
              <a:buSzPct val="85000"/>
              <a:buFont typeface="Wingdings" charset="2"/>
              <a:buChar char=""/>
              <a:tabLst>
                <a:tab pos="0" algn="l"/>
              </a:tabLst>
            </a:pPr>
            <a:r>
              <a:rPr lang="it-IT" sz="1800" b="1" strike="noStrike" spc="-1" dirty="0">
                <a:solidFill>
                  <a:schemeClr val="dk1"/>
                </a:solidFill>
                <a:latin typeface="Georgia"/>
              </a:rPr>
              <a:t>Legge 6 luglio 2012, n. 96 </a:t>
            </a:r>
            <a:endParaRPr lang="it-IT" sz="1800" b="1" strike="noStrike" spc="-1" dirty="0">
              <a:solidFill>
                <a:srgbClr val="000000"/>
              </a:solidFill>
              <a:latin typeface="Arial"/>
            </a:endParaRPr>
          </a:p>
          <a:p>
            <a:pPr marL="90180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it-IT" sz="1600" b="0" strike="noStrike" spc="-1" dirty="0">
                <a:solidFill>
                  <a:schemeClr val="dk1"/>
                </a:solidFill>
                <a:latin typeface="Georgia"/>
              </a:rPr>
              <a:t>Norme in materia di riduzione dei contributi pubblici in favore dei partiti e dei movimenti politici. (G.U. 9 luglio 2012, n. 158)</a:t>
            </a:r>
            <a:endParaRPr lang="it-IT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1000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1" dur="1000"/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8" dur="1000"/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5" dur="1000"/>
                                        <p:tgtEl>
                                          <p:spTgt spid="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2" dur="1000"/>
                                        <p:tgtEl>
                                          <p:spTgt spid="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1000" fill="hold"/>
                                        <p:tgtEl>
                                          <p:spTgt spid="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olo 1"/>
          <p:cNvSpPr/>
          <p:nvPr/>
        </p:nvSpPr>
        <p:spPr>
          <a:xfrm>
            <a:off x="146304" y="1042416"/>
            <a:ext cx="8851392" cy="48646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62500" lnSpcReduction="20000"/>
          </a:bodyPr>
          <a:lstStyle/>
          <a:p>
            <a:pPr algn="ctr" defTabSz="914400">
              <a:lnSpc>
                <a:spcPct val="100000"/>
              </a:lnSpc>
            </a:pPr>
            <a:endParaRPr lang="it-IT" sz="2000" b="1" u="sng" strike="noStrike" spc="-1" dirty="0">
              <a:solidFill>
                <a:srgbClr val="001D32"/>
              </a:solidFill>
              <a:latin typeface="Georgia"/>
            </a:endParaRPr>
          </a:p>
          <a:p>
            <a:pPr algn="ctr" defTabSz="914400">
              <a:lnSpc>
                <a:spcPct val="100000"/>
              </a:lnSpc>
            </a:pPr>
            <a:endParaRPr lang="it-IT" sz="2000" b="1" u="sng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1D32"/>
                </a:solidFill>
                <a:latin typeface="Georgia"/>
              </a:rPr>
              <a:t>Referente Unico per Collegio Regionale                                                   di Garanzia Elettorale</a:t>
            </a:r>
            <a:endParaRPr lang="it-IT" sz="4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1D32"/>
                </a:solidFill>
                <a:latin typeface="Georgia"/>
              </a:rPr>
              <a:t>Presso la Corte d’Appello di Venezia:</a:t>
            </a:r>
          </a:p>
          <a:p>
            <a:pPr algn="ctr" defTabSz="914400">
              <a:lnSpc>
                <a:spcPct val="100000"/>
              </a:lnSpc>
            </a:pPr>
            <a:endParaRPr lang="it-IT" sz="2000" b="0" strike="noStrike" spc="-1" dirty="0">
              <a:solidFill>
                <a:srgbClr val="001D32"/>
              </a:solidFill>
              <a:latin typeface="Georgia"/>
            </a:endParaRPr>
          </a:p>
          <a:p>
            <a:pPr algn="ctr"/>
            <a:r>
              <a:rPr lang="it-IT" sz="4400" b="1" spc="-1" dirty="0">
                <a:solidFill>
                  <a:srgbClr val="001D32"/>
                </a:solidFill>
              </a:rPr>
              <a:t>Ennio Pellizzon</a:t>
            </a:r>
          </a:p>
          <a:p>
            <a:pPr algn="ctr" defTabSz="914400">
              <a:lnSpc>
                <a:spcPct val="100000"/>
              </a:lnSpc>
            </a:pPr>
            <a:endParaRPr lang="it-IT" sz="2000" b="0" strike="noStrike" spc="-1" dirty="0">
              <a:solidFill>
                <a:srgbClr val="001D32"/>
              </a:solidFill>
              <a:latin typeface="Georgia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3200" b="1" spc="-1" dirty="0">
                <a:solidFill>
                  <a:srgbClr val="001D32"/>
                </a:solidFill>
                <a:latin typeface="Georgia"/>
              </a:rPr>
              <a:t>Contatti: </a:t>
            </a:r>
          </a:p>
          <a:p>
            <a:pPr algn="ctr" defTabSz="914400">
              <a:lnSpc>
                <a:spcPct val="100000"/>
              </a:lnSpc>
            </a:pPr>
            <a:r>
              <a:rPr lang="it-IT" sz="3300" b="1" spc="-1" dirty="0">
                <a:solidFill>
                  <a:srgbClr val="001D32"/>
                </a:solidFill>
                <a:latin typeface="Georgia"/>
              </a:rPr>
              <a:t>                                                           </a:t>
            </a:r>
            <a:endParaRPr lang="it-IT" sz="3300" b="1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3800" b="0" strike="noStrike" spc="-1" dirty="0">
                <a:solidFill>
                  <a:srgbClr val="001D32"/>
                </a:solidFill>
                <a:latin typeface="Georgia"/>
              </a:rPr>
              <a:t>Telefono diretto: 041-9653762 (in orari d’ufficio)</a:t>
            </a:r>
          </a:p>
          <a:p>
            <a:pPr algn="ctr" defTabSz="914400">
              <a:lnSpc>
                <a:spcPct val="100000"/>
              </a:lnSpc>
            </a:pPr>
            <a:endParaRPr lang="it-IT" sz="3800" b="0" strike="noStrike" spc="-1" dirty="0">
              <a:solidFill>
                <a:srgbClr val="001D32"/>
              </a:solidFill>
              <a:latin typeface="Georgia"/>
            </a:endParaRPr>
          </a:p>
          <a:p>
            <a:pPr algn="ctr" defTabSz="914400">
              <a:lnSpc>
                <a:spcPct val="100000"/>
              </a:lnSpc>
            </a:pPr>
            <a:endParaRPr lang="it-IT" sz="2000" b="0" strike="noStrike" spc="-1" dirty="0">
              <a:solidFill>
                <a:srgbClr val="001D32"/>
              </a:solidFill>
              <a:latin typeface="Georgia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3800" b="0" strike="noStrike" spc="-1" dirty="0" err="1">
                <a:solidFill>
                  <a:srgbClr val="000000"/>
                </a:solidFill>
                <a:latin typeface="Arial"/>
              </a:rPr>
              <a:t>Peo</a:t>
            </a:r>
            <a:r>
              <a:rPr lang="it-IT" sz="3800" b="0" strike="noStrike" spc="-1" dirty="0">
                <a:solidFill>
                  <a:srgbClr val="000000"/>
                </a:solidFill>
                <a:latin typeface="Arial"/>
              </a:rPr>
              <a:t> diretta: </a:t>
            </a:r>
            <a:r>
              <a:rPr lang="it-IT" sz="3800" b="0" strike="noStrike" spc="-1" dirty="0">
                <a:solidFill>
                  <a:srgbClr val="000000"/>
                </a:solidFill>
                <a:latin typeface="Arial"/>
                <a:hlinkClick r:id="rId2"/>
              </a:rPr>
              <a:t>ennio.pellizzon@giustizia.it</a:t>
            </a:r>
            <a:r>
              <a:rPr lang="it-IT" sz="3800" b="0" strike="noStrike" spc="-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ctr" defTabSz="914400">
              <a:lnSpc>
                <a:spcPct val="100000"/>
              </a:lnSpc>
            </a:pPr>
            <a:endParaRPr lang="it-IT" sz="3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3800" b="0" strike="noStrike" spc="-1" dirty="0" err="1">
                <a:solidFill>
                  <a:srgbClr val="001D32"/>
                </a:solidFill>
                <a:latin typeface="Georgia"/>
              </a:rPr>
              <a:t>Peo</a:t>
            </a:r>
            <a:r>
              <a:rPr lang="it-IT" sz="3800" b="0" strike="noStrike" spc="-1" dirty="0">
                <a:solidFill>
                  <a:srgbClr val="001D32"/>
                </a:solidFill>
                <a:latin typeface="Georgia"/>
              </a:rPr>
              <a:t> ufficio: </a:t>
            </a:r>
            <a:r>
              <a:rPr lang="it-IT" sz="3800" spc="-1" dirty="0">
                <a:solidFill>
                  <a:srgbClr val="001D32"/>
                </a:solidFill>
                <a:latin typeface="Georgia"/>
                <a:hlinkClick r:id="rId3"/>
              </a:rPr>
              <a:t>collegio.garanziaelettorale.ca.venezia@giustizia.it</a:t>
            </a:r>
            <a:r>
              <a:rPr lang="it-IT" sz="3100" spc="-1" dirty="0">
                <a:solidFill>
                  <a:srgbClr val="001D32"/>
                </a:solidFill>
                <a:latin typeface="Georgia"/>
              </a:rPr>
              <a:t> </a:t>
            </a:r>
            <a:endParaRPr lang="it-IT" sz="31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4" name="Immagine 243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3714480" y="1800000"/>
            <a:ext cx="1685520" cy="216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3300" b="0" strike="noStrike" spc="-1" dirty="0">
                <a:solidFill>
                  <a:schemeClr val="accent3">
                    <a:shade val="75000"/>
                  </a:schemeClr>
                </a:solidFill>
                <a:latin typeface="Georgia"/>
              </a:rPr>
              <a:t>Collegio Regionale di Garanzia Elettorale</a:t>
            </a:r>
            <a:endParaRPr lang="it-IT" sz="3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0833"/>
          </a:bodyPr>
          <a:lstStyle/>
          <a:p>
            <a:pPr marL="274320" indent="-274320">
              <a:lnSpc>
                <a:spcPct val="100000"/>
              </a:lnSpc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I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stituito presso la Corte di Appello di Venezia, ai sensi dell'art. 13 della Legge 10/12/1993, n. 515.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00000"/>
              </a:lnSpc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E’ una speciale autorità indipendente, alla quale è demandato il compito del controllo </a:t>
            </a:r>
            <a:r>
              <a:rPr lang="it-IT" sz="2700" spc="-1" dirty="0">
                <a:solidFill>
                  <a:schemeClr val="dk1"/>
                </a:solidFill>
                <a:latin typeface="Georgia"/>
              </a:rPr>
              <a:t>de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lle spese sostenute in campagna elettorale dai candidati </a:t>
            </a:r>
            <a:r>
              <a:rPr lang="it-IT" sz="2700" spc="-1" dirty="0">
                <a:solidFill>
                  <a:schemeClr val="dk1"/>
                </a:solidFill>
                <a:latin typeface="Georgia"/>
              </a:rPr>
              <a:t>a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lle elezioni</a:t>
            </a:r>
            <a:r>
              <a:rPr lang="it-IT" sz="2700" spc="-1" dirty="0">
                <a:solidFill>
                  <a:schemeClr val="dk1"/>
                </a:solidFill>
                <a:latin typeface="Georgia"/>
              </a:rPr>
              <a:t>: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 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marL="719280" indent="-272880">
              <a:lnSpc>
                <a:spcPct val="100000"/>
              </a:lnSpc>
              <a:spcBef>
                <a:spcPts val="479"/>
              </a:spcBef>
              <a:buClr>
                <a:srgbClr val="D16349"/>
              </a:buClr>
              <a:buSzPct val="85000"/>
              <a:buFont typeface="Wingdings" charset="2"/>
              <a:buChar char=""/>
            </a:pPr>
            <a:r>
              <a:rPr lang="it-IT" sz="2400" b="1" u="sng" spc="-1" dirty="0">
                <a:solidFill>
                  <a:schemeClr val="dk1"/>
                </a:solidFill>
                <a:latin typeface="Georgia"/>
              </a:rPr>
              <a:t>Amministrative</a:t>
            </a:r>
            <a:r>
              <a:rPr lang="it-IT" sz="2400" b="1" strike="noStrike" spc="-1" dirty="0">
                <a:solidFill>
                  <a:schemeClr val="dk1"/>
                </a:solidFill>
                <a:latin typeface="Georgia"/>
              </a:rPr>
              <a:t>, nei Comuni con popolazione superiore a 15.000 abitanti (art. 13, co. 6 L. 96/2012) 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19280" indent="-272880">
              <a:lnSpc>
                <a:spcPct val="100000"/>
              </a:lnSpc>
              <a:spcBef>
                <a:spcPts val="479"/>
              </a:spcBef>
              <a:buClr>
                <a:srgbClr val="D16349"/>
              </a:buClr>
              <a:buSzPct val="85000"/>
              <a:buFont typeface="Wingdings" charset="2"/>
              <a:buChar char=""/>
            </a:pPr>
            <a:r>
              <a:rPr lang="it-IT" sz="2400" b="1" u="sng" spc="-1" dirty="0">
                <a:solidFill>
                  <a:schemeClr val="dk1"/>
                </a:solidFill>
                <a:latin typeface="Georgia"/>
              </a:rPr>
              <a:t>E</a:t>
            </a:r>
            <a:r>
              <a:rPr lang="it-IT" sz="2400" b="1" u="sng" strike="noStrike" spc="-1" dirty="0">
                <a:solidFill>
                  <a:schemeClr val="dk1"/>
                </a:solidFill>
                <a:latin typeface="Georgia"/>
              </a:rPr>
              <a:t>uropee</a:t>
            </a:r>
            <a:r>
              <a:rPr lang="it-IT" sz="2400" b="1" strike="noStrike" spc="-1" dirty="0">
                <a:solidFill>
                  <a:schemeClr val="dk1"/>
                </a:solidFill>
                <a:latin typeface="Georgia"/>
              </a:rPr>
              <a:t> (art. 14 L.96/2012)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19280" indent="-272880">
              <a:lnSpc>
                <a:spcPct val="100000"/>
              </a:lnSpc>
              <a:spcBef>
                <a:spcPts val="479"/>
              </a:spcBef>
              <a:buClr>
                <a:srgbClr val="D16349"/>
              </a:buClr>
              <a:buSzPct val="85000"/>
              <a:buFont typeface="Wingdings" charset="2"/>
              <a:buChar char=""/>
            </a:pPr>
            <a:r>
              <a:rPr lang="it-IT" sz="2400" b="1" u="sng" spc="-1" dirty="0">
                <a:solidFill>
                  <a:schemeClr val="dk1"/>
                </a:solidFill>
                <a:latin typeface="Georgia"/>
              </a:rPr>
              <a:t>P</a:t>
            </a:r>
            <a:r>
              <a:rPr lang="it-IT" sz="2400" b="1" u="sng" strike="noStrike" spc="-1" dirty="0">
                <a:solidFill>
                  <a:schemeClr val="dk1"/>
                </a:solidFill>
                <a:latin typeface="Georgia"/>
              </a:rPr>
              <a:t>olitiche</a:t>
            </a:r>
            <a:r>
              <a:rPr lang="it-IT" sz="2400" b="1" strike="noStrike" spc="-1" dirty="0">
                <a:solidFill>
                  <a:schemeClr val="dk1"/>
                </a:solidFill>
                <a:latin typeface="Georgia"/>
              </a:rPr>
              <a:t> (art. 7 L. 515/1993) 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719280" indent="-272880">
              <a:lnSpc>
                <a:spcPct val="100000"/>
              </a:lnSpc>
              <a:spcBef>
                <a:spcPts val="479"/>
              </a:spcBef>
              <a:buClr>
                <a:srgbClr val="D16349"/>
              </a:buClr>
              <a:buSzPct val="85000"/>
              <a:buFont typeface="Wingdings" charset="2"/>
              <a:buChar char=""/>
            </a:pPr>
            <a:r>
              <a:rPr lang="it-IT" sz="2400" b="1" u="sng" strike="noStrike" spc="-1" dirty="0">
                <a:solidFill>
                  <a:schemeClr val="dk1"/>
                </a:solidFill>
                <a:latin typeface="Georgia"/>
              </a:rPr>
              <a:t>Regionali</a:t>
            </a:r>
            <a:r>
              <a:rPr lang="it-IT" sz="2400" b="1" strike="noStrike" spc="-1" dirty="0">
                <a:solidFill>
                  <a:schemeClr val="dk1"/>
                </a:solidFill>
                <a:latin typeface="Georgia"/>
              </a:rPr>
              <a:t> (art. 5 L. 43/1995) 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1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7" dur="10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2" dur="10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7" dur="10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2" dur="10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7" dur="1000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33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Collegio Regionale di Garanzia Elettorale</a:t>
            </a:r>
            <a:endParaRPr lang="it-IT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E’ 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COMPOSTO DA: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marL="708120" indent="-272880">
              <a:lnSpc>
                <a:spcPct val="100000"/>
              </a:lnSpc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Un Magistrato esperto (designato dal Presidente della Corte di Appello), nel ruolo di Presidente del Collegio di Garanzia Elettorale (CO.RE.G.E.).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marL="708120" indent="-272880">
              <a:lnSpc>
                <a:spcPct val="100000"/>
              </a:lnSpc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6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 componenti effettivi e </a:t>
            </a:r>
            <a:r>
              <a:rPr lang="it-IT" sz="2700" spc="-1" dirty="0">
                <a:solidFill>
                  <a:schemeClr val="dk1"/>
                </a:solidFill>
                <a:latin typeface="Georgia"/>
              </a:rPr>
              <a:t>4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 supplenti, nominati dal Presidente, per un periodo di quattro anni, rinnovabile una sola volta.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33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Collegio Regionale di Garanzia Elettorale</a:t>
            </a:r>
            <a:endParaRPr lang="it-IT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7222" lnSpcReduction="10000"/>
          </a:bodyPr>
          <a:lstStyle/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ATTIVITA’ SVOLTE: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marL="708120" indent="-272880">
              <a:lnSpc>
                <a:spcPct val="100000"/>
              </a:lnSpc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Riceve l’atto di designazione del mandatario elettorale (quando previsto).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marL="708120" indent="-272880">
              <a:lnSpc>
                <a:spcPct val="100000"/>
              </a:lnSpc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Effettua un rigoroso controllo sulle spese elettorali sostenute dai candidati alle elezioni.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marL="708120" indent="-272880">
              <a:lnSpc>
                <a:spcPct val="100000"/>
              </a:lnSpc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Verifica la conformità alla legge e accerta la regolarità del rendiconto prodotto dai candidati, a riprova delle spese sostenute, avvalendosi anche dei servizi di controllo e vigilanza dell'Amministrazione Finanziaria dello Stato.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marL="708120" indent="-272880">
              <a:lnSpc>
                <a:spcPct val="100000"/>
              </a:lnSpc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Applica le eventuali sanzioni previste.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7" dur="5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2" dur="500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7" dur="500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Limiti e pubblicità delle spese elettorali dei candidati </a:t>
            </a:r>
            <a:br>
              <a:rPr sz="2400"/>
            </a:br>
            <a:r>
              <a:rPr lang="it-IT" sz="24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art. 7 c. 5 L. 515/1993 - DICHIARAZIONE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La dichiarazione di cui all'articolo 2, primo comma, numero 3, della legge 5 luglio 1982, n. 441, 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deve essere trasmessa: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in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 caso di elezioni Amministrative, nei Comuni con popolazione superiore a </a:t>
            </a:r>
            <a:r>
              <a:rPr lang="it-IT" sz="2700" b="1" u="sng" strike="noStrike" spc="-1" dirty="0">
                <a:solidFill>
                  <a:schemeClr val="dk1"/>
                </a:solidFill>
                <a:latin typeface="Georgia"/>
              </a:rPr>
              <a:t>15.000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 abitanti,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entro </a:t>
            </a:r>
            <a:r>
              <a:rPr lang="it-IT" sz="2700" b="1" u="sng" strike="noStrike" spc="-1" dirty="0">
                <a:solidFill>
                  <a:schemeClr val="dk1"/>
                </a:solidFill>
                <a:latin typeface="Georgia"/>
              </a:rPr>
              <a:t>90 giorni 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dalla data della </a:t>
            </a: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  proclamazione degli eletti, 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al Collegio Regionale di Garanzia Elettorale.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Limiti e pubblicità delle spese elettorali dei candidati </a:t>
            </a:r>
            <a:br>
              <a:rPr sz="2400"/>
            </a:br>
            <a:r>
              <a:rPr lang="it-IT" sz="24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art. 7 c. 5 L. 515/1993 - DICHIARAZIONE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301680" y="1527120"/>
            <a:ext cx="8503200" cy="471823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b="1" u="sng" spc="-1" dirty="0">
                <a:solidFill>
                  <a:srgbClr val="000000"/>
                </a:solidFill>
                <a:latin typeface="Arial"/>
              </a:rPr>
              <a:t>TRATTASI DI UN ADEMPIMENTO OBBLIGATORIO!</a:t>
            </a: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b="0" u="sng" strike="noStrike" spc="-1" dirty="0">
                <a:solidFill>
                  <a:schemeClr val="dk1"/>
                </a:solidFill>
                <a:latin typeface="Georgia"/>
              </a:rPr>
              <a:t>ANCHE I CANDIDATI NON ELETTI </a:t>
            </a:r>
            <a:endParaRPr lang="it-IT" sz="2700" b="0" u="sng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hanno l’o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bbligo di trasmettere al Collegio Regionale di Garanzia </a:t>
            </a:r>
            <a:r>
              <a:rPr lang="it-IT" sz="2700" spc="-1" dirty="0">
                <a:solidFill>
                  <a:schemeClr val="dk1"/>
                </a:solidFill>
                <a:latin typeface="Georgia"/>
              </a:rPr>
              <a:t>E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lettorale la dichiarazione/rendiconto.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b="0" u="sng" strike="noStrike" spc="-1" dirty="0">
                <a:solidFill>
                  <a:schemeClr val="dk1"/>
                </a:solidFill>
                <a:latin typeface="Georgia"/>
              </a:rPr>
              <a:t>ANCHE I CANDIDIDATI CHE NON HANNO SOSTENUTO SPESE O RICEVUTO CONTRIBUTI</a:t>
            </a:r>
            <a:endParaRPr lang="it-IT" sz="2700" b="0" u="sng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hanno l’o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bbligo di inviare la dichiarazione</a:t>
            </a: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(in questo caso, «</a:t>
            </a:r>
            <a:r>
              <a:rPr lang="it-IT" sz="2700" b="1" spc="-1" dirty="0">
                <a:solidFill>
                  <a:schemeClr val="dk1"/>
                </a:solidFill>
                <a:latin typeface="Georgia"/>
              </a:rPr>
              <a:t>zero spese sostenute</a:t>
            </a:r>
            <a:r>
              <a:rPr lang="it-IT" sz="2700" spc="-1" dirty="0">
                <a:solidFill>
                  <a:schemeClr val="dk1"/>
                </a:solidFill>
                <a:latin typeface="Georgia"/>
              </a:rPr>
              <a:t>»).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LA DOCUMENTAZIONE DA TRASMETTERE</a:t>
            </a:r>
            <a:br>
              <a:rPr sz="2400"/>
            </a:br>
            <a:r>
              <a:rPr lang="it-IT" sz="24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tempi e modalità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301680" y="1527048"/>
            <a:ext cx="8533800" cy="487375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8611" lnSpcReduction="20000"/>
          </a:bodyPr>
          <a:lstStyle/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Entro </a:t>
            </a:r>
            <a:r>
              <a:rPr lang="it-IT" sz="2700" b="1" strike="noStrike" spc="-1" dirty="0">
                <a:solidFill>
                  <a:schemeClr val="dk1"/>
                </a:solidFill>
                <a:latin typeface="Georgia"/>
              </a:rPr>
              <a:t>90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  </a:t>
            </a:r>
            <a:r>
              <a:rPr lang="it-IT" sz="2700" spc="-1" dirty="0">
                <a:solidFill>
                  <a:schemeClr val="dk1"/>
                </a:solidFill>
                <a:latin typeface="Georgia"/>
              </a:rPr>
              <a:t>g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iorni dalla data della proclamazione degli eletti: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Tutti i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 candidati, </a:t>
            </a:r>
            <a:r>
              <a:rPr lang="it-IT" sz="2700" b="1" u="sng" strike="noStrike" spc="-1" dirty="0">
                <a:solidFill>
                  <a:schemeClr val="dk1"/>
                </a:solidFill>
                <a:latin typeface="Georgia"/>
              </a:rPr>
              <a:t>eletti e non eletti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,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h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anno l’obbligo di trasmettere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b="1" u="sng" strike="noStrike" spc="-1" dirty="0">
                <a:solidFill>
                  <a:schemeClr val="dk1"/>
                </a:solidFill>
                <a:latin typeface="Georgia"/>
              </a:rPr>
              <a:t>SOLO ed ESLUSIVAMENTE a mezzo PEC</a:t>
            </a: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b="1" u="sng" strike="noStrike" spc="-1" dirty="0">
                <a:solidFill>
                  <a:schemeClr val="dk1"/>
                </a:solidFill>
                <a:latin typeface="Georgia"/>
              </a:rPr>
              <a:t>(da una PEC qualsiasi, purché sia una PEC)</a:t>
            </a:r>
            <a:endParaRPr lang="it-IT" sz="2700" b="1" u="sng" spc="-1" dirty="0">
              <a:solidFill>
                <a:schemeClr val="dk1"/>
              </a:solidFill>
              <a:latin typeface="Georgia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b="1" u="sng" spc="-1" dirty="0">
                <a:solidFill>
                  <a:srgbClr val="000000"/>
                </a:solidFill>
                <a:latin typeface="Arial"/>
              </a:rPr>
              <a:t>all’indirizzo qui sotto indicato:</a:t>
            </a:r>
            <a:endParaRPr lang="it-IT" sz="2700" b="1" u="sng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3600" b="0" u="sng" strike="noStrike" spc="-1" dirty="0">
                <a:solidFill>
                  <a:schemeClr val="dk1"/>
                </a:solidFill>
                <a:uFillTx/>
                <a:latin typeface="Georgia"/>
                <a:hlinkClick r:id="rId2"/>
              </a:rPr>
              <a:t>prot.ca.venezia@giustiziacert.it</a:t>
            </a:r>
            <a:endParaRPr lang="it-IT" sz="3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I m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oduli ufficiali sono scaricabili dal sito ufficiale della 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Corte d’Appello di Venezia.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Dovranno essere f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irmati e compilati in ogni                                                loro parte,</a:t>
            </a:r>
            <a:r>
              <a:rPr lang="it-IT" sz="2700" spc="-1" dirty="0">
                <a:solidFill>
                  <a:schemeClr val="dk1"/>
                </a:solidFill>
                <a:latin typeface="Georgia"/>
              </a:rPr>
              <a:t> 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in modo chiaro e leggibile,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con 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allegata </a:t>
            </a:r>
            <a:r>
              <a:rPr lang="it-IT" sz="2700" spc="-1" dirty="0">
                <a:solidFill>
                  <a:schemeClr val="dk1"/>
                </a:solidFill>
                <a:latin typeface="Georgia"/>
              </a:rPr>
              <a:t>la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 copia di un documento di riconoscimento.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1000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1" dur="1000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8" dur="1000"/>
                                        <p:tgtEl>
                                          <p:spTgt spid="2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2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2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5" dur="1000"/>
                                        <p:tgtEl>
                                          <p:spTgt spid="2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2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2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2" dur="1000"/>
                                        <p:tgtEl>
                                          <p:spTgt spid="2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2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1000" fill="hold"/>
                                        <p:tgtEl>
                                          <p:spTgt spid="2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LA DOCUMENTAZIONE DA TRASMETTERE</a:t>
            </a:r>
            <a:br>
              <a:rPr sz="2400"/>
            </a:br>
            <a:r>
              <a:rPr lang="it-IT" sz="24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DICHIARAZIONE E RENDICONTO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301680" y="1527120"/>
            <a:ext cx="8503200" cy="457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Per i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 candidati che</a:t>
            </a: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 </a:t>
            </a:r>
            <a:r>
              <a:rPr lang="it-IT" sz="2700" b="1" u="sng" spc="-1" dirty="0">
                <a:solidFill>
                  <a:schemeClr val="dk1"/>
                </a:solidFill>
                <a:latin typeface="Georgia"/>
              </a:rPr>
              <a:t>HANNO SOSTENUTO</a:t>
            </a:r>
            <a:r>
              <a:rPr lang="it-IT" sz="2700" b="1" u="sng" strike="noStrike" spc="-1" dirty="0">
                <a:solidFill>
                  <a:schemeClr val="dk1"/>
                </a:solidFill>
                <a:latin typeface="Georgia"/>
              </a:rPr>
              <a:t> SPESE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: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Dovranno utilizzare il m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odello 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«</a:t>
            </a:r>
            <a:r>
              <a:rPr lang="it-IT" sz="2700" b="1" u="sng" strike="noStrike" spc="-1" dirty="0">
                <a:solidFill>
                  <a:schemeClr val="dk1"/>
                </a:solidFill>
                <a:latin typeface="Georgia"/>
              </a:rPr>
              <a:t>DICHIARAZIONE E RENDICONTO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» 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Con Prospetti e Allegati, </a:t>
            </a: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Composto da 6 moduli in totale.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3800" cy="758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LA DOCUMENTAZIONE DA TRASMETTERE</a:t>
            </a:r>
            <a:br>
              <a:rPr sz="2400"/>
            </a:br>
            <a:r>
              <a:rPr lang="it-IT" sz="2400" b="0" strike="noStrike" spc="-1">
                <a:solidFill>
                  <a:schemeClr val="accent3">
                    <a:shade val="75000"/>
                  </a:schemeClr>
                </a:solidFill>
                <a:latin typeface="Georgia"/>
              </a:rPr>
              <a:t>NESSUNA SPESA SOSTENUTA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137160" y="1499616"/>
            <a:ext cx="8833104" cy="488289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lnSpcReduction="10000"/>
          </a:bodyPr>
          <a:lstStyle/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Per i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 candidati che </a:t>
            </a: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b="1" u="sng" strike="noStrike" spc="-1" dirty="0">
                <a:solidFill>
                  <a:schemeClr val="dk1"/>
                </a:solidFill>
                <a:latin typeface="Georgia"/>
              </a:rPr>
              <a:t>NON </a:t>
            </a:r>
            <a:r>
              <a:rPr lang="it-IT" sz="2700" b="1" u="sng" spc="-1" dirty="0">
                <a:solidFill>
                  <a:schemeClr val="dk1"/>
                </a:solidFill>
                <a:latin typeface="Georgia"/>
              </a:rPr>
              <a:t>HANNO</a:t>
            </a:r>
            <a:r>
              <a:rPr lang="it-IT" sz="2700" b="1" u="sng" strike="noStrike" spc="-1" dirty="0">
                <a:solidFill>
                  <a:schemeClr val="dk1"/>
                </a:solidFill>
                <a:latin typeface="Georgia"/>
              </a:rPr>
              <a:t> </a:t>
            </a:r>
            <a:r>
              <a:rPr lang="it-IT" sz="2700" b="1" u="sng" spc="-1" dirty="0">
                <a:solidFill>
                  <a:schemeClr val="dk1"/>
                </a:solidFill>
                <a:latin typeface="Georgia"/>
              </a:rPr>
              <a:t>SOSTENUTO SPESE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: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Dovranno utilizzare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 il </a:t>
            </a:r>
            <a:r>
              <a:rPr lang="it-IT" sz="2700" spc="-1" dirty="0">
                <a:solidFill>
                  <a:schemeClr val="dk1"/>
                </a:solidFill>
                <a:latin typeface="Georgia"/>
              </a:rPr>
              <a:t>m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odello: 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spc="-1" dirty="0">
                <a:solidFill>
                  <a:schemeClr val="dk1"/>
                </a:solidFill>
                <a:latin typeface="Georgia"/>
              </a:rPr>
              <a:t>«</a:t>
            </a:r>
            <a:r>
              <a:rPr lang="it-IT" sz="2700" b="1" u="sng" strike="noStrike" spc="-1" dirty="0">
                <a:solidFill>
                  <a:schemeClr val="dk1"/>
                </a:solidFill>
                <a:latin typeface="Georgia"/>
              </a:rPr>
              <a:t>DICHIARAZIONE NESSUNA SPESA SOSTENUTA</a:t>
            </a:r>
            <a:r>
              <a:rPr lang="it-IT" sz="2700" b="0" strike="noStrike" spc="-1" dirty="0">
                <a:solidFill>
                  <a:schemeClr val="dk1"/>
                </a:solidFill>
                <a:latin typeface="Georgia"/>
              </a:rPr>
              <a:t>»</a:t>
            </a:r>
            <a:endParaRPr lang="it-IT" sz="27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41"/>
              </a:spcBef>
              <a:buNone/>
              <a:tabLst>
                <a:tab pos="0" algn="l"/>
              </a:tabLst>
            </a:pPr>
            <a:r>
              <a:rPr lang="it-IT" sz="2700" spc="-1" dirty="0">
                <a:solidFill>
                  <a:srgbClr val="000000"/>
                </a:solidFill>
                <a:latin typeface="Arial"/>
              </a:rPr>
              <a:t>q</a:t>
            </a:r>
            <a:r>
              <a:rPr lang="it-IT" sz="2700" b="0" strike="noStrike" spc="-1" dirty="0">
                <a:solidFill>
                  <a:srgbClr val="000000"/>
                </a:solidFill>
                <a:latin typeface="Arial"/>
              </a:rPr>
              <a:t>uando:</a:t>
            </a:r>
          </a:p>
          <a:p>
            <a:pPr marL="274320" indent="-274320" algn="ctr">
              <a:lnSpc>
                <a:spcPct val="100000"/>
              </a:lnSpc>
              <a:spcBef>
                <a:spcPts val="479"/>
              </a:spcBef>
              <a:buClr>
                <a:srgbClr val="D16349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/>
                </a:solidFill>
                <a:latin typeface="Georgia"/>
              </a:rPr>
              <a:t>Non hanno sostenuto, personalmente, alcuna spesa.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algn="ctr">
              <a:lnSpc>
                <a:spcPct val="100000"/>
              </a:lnSpc>
              <a:spcBef>
                <a:spcPts val="479"/>
              </a:spcBef>
              <a:buClr>
                <a:srgbClr val="D16349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/>
                </a:solidFill>
                <a:latin typeface="Georgia"/>
              </a:rPr>
              <a:t>Non hanno ricevuto, da terzi, alcun contributo in denaro.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 algn="ctr">
              <a:lnSpc>
                <a:spcPct val="100000"/>
              </a:lnSpc>
              <a:spcBef>
                <a:spcPts val="479"/>
              </a:spcBef>
              <a:buClr>
                <a:srgbClr val="D16349"/>
              </a:buClr>
              <a:buSzPct val="85000"/>
              <a:buFont typeface="Wingdings 2" charset="2"/>
              <a:buChar char=""/>
              <a:tabLst>
                <a:tab pos="0" algn="l"/>
              </a:tabLst>
            </a:pPr>
            <a:r>
              <a:rPr lang="it-IT" sz="2400" b="0" strike="noStrike" spc="-1" dirty="0">
                <a:solidFill>
                  <a:schemeClr val="dk1"/>
                </a:solidFill>
                <a:latin typeface="Georgia"/>
              </a:rPr>
              <a:t>Non hanno ricevuto, da terzi, alcun contributo in servizi.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1000"/>
                                        <p:tgtEl>
                                          <p:spTgt spid="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1" dur="1000"/>
                                        <p:tgtEl>
                                          <p:spTgt spid="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prstDash val="solid"/>
        </a:ln>
        <a:ln w="11429" cap="flat" cmpd="sng" algn="ctr">
          <a:prstDash val="sysDash"/>
        </a:ln>
        <a:ln w="200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blipFill rotWithShape="0">
          <a:blip xmlns:r="http://schemas.openxmlformats.org/officeDocument/2006/relationships" r:embed="rId1"/>
          <a:srcRect/>
          <a:tile tx="0" ty="0" sx="85000" sy="85000" flip="none" algn="tl"/>
        </a:blipFill>
        <a:blipFill rotWithShape="0">
          <a:blip xmlns:r="http://schemas.openxmlformats.org/officeDocument/2006/relationships" r:embed="rId2"/>
          <a:srcRect/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ittà">
  <a:themeElements>
    <a:clrScheme name="Città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prstDash val="solid"/>
        </a:ln>
        <a:ln w="11429" cap="flat" cmpd="sng" algn="ctr">
          <a:prstDash val="sysDash"/>
        </a:ln>
        <a:ln w="200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blipFill rotWithShape="0">
          <a:blip xmlns:r="http://schemas.openxmlformats.org/officeDocument/2006/relationships" r:embed="rId1"/>
          <a:srcRect/>
          <a:tile tx="0" ty="0" sx="85000" sy="85000" flip="none" algn="tl"/>
        </a:blipFill>
        <a:blipFill rotWithShape="0">
          <a:blip xmlns:r="http://schemas.openxmlformats.org/officeDocument/2006/relationships" r:embed="rId2"/>
          <a:srcRect/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ittà">
  <a:themeElements>
    <a:clrScheme name="Città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prstDash val="solid"/>
        </a:ln>
        <a:ln w="11429" cap="flat" cmpd="sng" algn="ctr">
          <a:prstDash val="sysDash"/>
        </a:ln>
        <a:ln w="200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blipFill rotWithShape="0">
          <a:blip xmlns:r="http://schemas.openxmlformats.org/officeDocument/2006/relationships" r:embed="rId1"/>
          <a:srcRect/>
          <a:tile tx="0" ty="0" sx="85000" sy="85000" flip="none" algn="tl"/>
        </a:blipFill>
        <a:blipFill rotWithShape="0">
          <a:blip xmlns:r="http://schemas.openxmlformats.org/officeDocument/2006/relationships" r:embed="rId2"/>
          <a:srcRect/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ttà">
  <a:themeElements>
    <a:clrScheme name="Città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prstDash val="solid"/>
        </a:ln>
        <a:ln w="11429" cap="flat" cmpd="sng" algn="ctr">
          <a:prstDash val="sysDash"/>
        </a:ln>
        <a:ln w="200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blipFill rotWithShape="0">
          <a:blip xmlns:r="http://schemas.openxmlformats.org/officeDocument/2006/relationships" r:embed="rId1"/>
          <a:srcRect/>
          <a:tile tx="0" ty="0" sx="85000" sy="85000" flip="none" algn="tl"/>
        </a:blipFill>
        <a:blipFill rotWithShape="0">
          <a:blip xmlns:r="http://schemas.openxmlformats.org/officeDocument/2006/relationships" r:embed="rId2"/>
          <a:srcRect/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ttà">
  <a:themeElements>
    <a:clrScheme name="Città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prstDash val="solid"/>
        </a:ln>
        <a:ln w="11429" cap="flat" cmpd="sng" algn="ctr">
          <a:prstDash val="sysDash"/>
        </a:ln>
        <a:ln w="200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blipFill rotWithShape="0">
          <a:blip xmlns:r="http://schemas.openxmlformats.org/officeDocument/2006/relationships" r:embed="rId1"/>
          <a:srcRect/>
          <a:tile tx="0" ty="0" sx="85000" sy="85000" flip="none" algn="tl"/>
        </a:blipFill>
        <a:blipFill rotWithShape="0">
          <a:blip xmlns:r="http://schemas.openxmlformats.org/officeDocument/2006/relationships" r:embed="rId2"/>
          <a:srcRect/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ttà">
  <a:themeElements>
    <a:clrScheme name="Città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prstDash val="solid"/>
        </a:ln>
        <a:ln w="11429" cap="flat" cmpd="sng" algn="ctr">
          <a:prstDash val="sysDash"/>
        </a:ln>
        <a:ln w="200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blipFill rotWithShape="0">
          <a:blip xmlns:r="http://schemas.openxmlformats.org/officeDocument/2006/relationships" r:embed="rId1"/>
          <a:srcRect/>
          <a:tile tx="0" ty="0" sx="85000" sy="85000" flip="none" algn="tl"/>
        </a:blipFill>
        <a:blipFill rotWithShape="0">
          <a:blip xmlns:r="http://schemas.openxmlformats.org/officeDocument/2006/relationships" r:embed="rId2"/>
          <a:srcRect/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ittà">
  <a:themeElements>
    <a:clrScheme name="Città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prstDash val="solid"/>
        </a:ln>
        <a:ln w="11429" cap="flat" cmpd="sng" algn="ctr">
          <a:prstDash val="sysDash"/>
        </a:ln>
        <a:ln w="200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blipFill rotWithShape="0">
          <a:blip xmlns:r="http://schemas.openxmlformats.org/officeDocument/2006/relationships" r:embed="rId1"/>
          <a:srcRect/>
          <a:tile tx="0" ty="0" sx="85000" sy="85000" flip="none" algn="tl"/>
        </a:blipFill>
        <a:blipFill rotWithShape="0">
          <a:blip xmlns:r="http://schemas.openxmlformats.org/officeDocument/2006/relationships" r:embed="rId2"/>
          <a:srcRect/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ittà">
  <a:themeElements>
    <a:clrScheme name="Città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prstDash val="solid"/>
        </a:ln>
        <a:ln w="11429" cap="flat" cmpd="sng" algn="ctr">
          <a:prstDash val="sysDash"/>
        </a:ln>
        <a:ln w="200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blipFill rotWithShape="0">
          <a:blip xmlns:r="http://schemas.openxmlformats.org/officeDocument/2006/relationships" r:embed="rId1"/>
          <a:srcRect/>
          <a:tile tx="0" ty="0" sx="85000" sy="85000" flip="none" algn="tl"/>
        </a:blipFill>
        <a:blipFill rotWithShape="0">
          <a:blip xmlns:r="http://schemas.openxmlformats.org/officeDocument/2006/relationships" r:embed="rId2"/>
          <a:srcRect/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ittà">
  <a:themeElements>
    <a:clrScheme name="Città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prstDash val="solid"/>
        </a:ln>
        <a:ln w="11429" cap="flat" cmpd="sng" algn="ctr">
          <a:prstDash val="sysDash"/>
        </a:ln>
        <a:ln w="200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blipFill rotWithShape="0">
          <a:blip xmlns:r="http://schemas.openxmlformats.org/officeDocument/2006/relationships" r:embed="rId1"/>
          <a:srcRect/>
          <a:tile tx="0" ty="0" sx="85000" sy="85000" flip="none" algn="tl"/>
        </a:blipFill>
        <a:blipFill rotWithShape="0">
          <a:blip xmlns:r="http://schemas.openxmlformats.org/officeDocument/2006/relationships" r:embed="rId2"/>
          <a:srcRect/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ittà">
  <a:themeElements>
    <a:clrScheme name="Città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prstDash val="solid"/>
        </a:ln>
        <a:ln w="11429" cap="flat" cmpd="sng" algn="ctr">
          <a:prstDash val="sysDash"/>
        </a:ln>
        <a:ln w="200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blipFill rotWithShape="0">
          <a:blip xmlns:r="http://schemas.openxmlformats.org/officeDocument/2006/relationships" r:embed="rId1"/>
          <a:srcRect/>
          <a:tile tx="0" ty="0" sx="85000" sy="85000" flip="none" algn="tl"/>
        </a:blipFill>
        <a:blipFill rotWithShape="0">
          <a:blip xmlns:r="http://schemas.openxmlformats.org/officeDocument/2006/relationships" r:embed="rId2"/>
          <a:srcRect/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ittà">
  <a:themeElements>
    <a:clrScheme name="Città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prstDash val="solid"/>
        </a:ln>
        <a:ln w="11429" cap="flat" cmpd="sng" algn="ctr">
          <a:prstDash val="sysDash"/>
        </a:ln>
        <a:ln w="200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blipFill rotWithShape="0">
          <a:blip xmlns:r="http://schemas.openxmlformats.org/officeDocument/2006/relationships" r:embed="rId1"/>
          <a:srcRect/>
          <a:tile tx="0" ty="0" sx="85000" sy="85000" flip="none" algn="tl"/>
        </a:blipFill>
        <a:blipFill rotWithShape="0">
          <a:blip xmlns:r="http://schemas.openxmlformats.org/officeDocument/2006/relationships" r:embed="rId2"/>
          <a:srcRect/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564</TotalTime>
  <Words>1031</Words>
  <Application>Microsoft Office PowerPoint</Application>
  <PresentationFormat>Presentazione su schermo (4:3)</PresentationFormat>
  <Paragraphs>117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11</vt:i4>
      </vt:variant>
      <vt:variant>
        <vt:lpstr>Titoli diapositive</vt:lpstr>
      </vt:variant>
      <vt:variant>
        <vt:i4>13</vt:i4>
      </vt:variant>
    </vt:vector>
  </HeadingPairs>
  <TitlesOfParts>
    <vt:vector size="30" baseType="lpstr">
      <vt:lpstr>Arial</vt:lpstr>
      <vt:lpstr>Georgia</vt:lpstr>
      <vt:lpstr>Symbol</vt:lpstr>
      <vt:lpstr>Times New Roman</vt:lpstr>
      <vt:lpstr>Wingdings</vt:lpstr>
      <vt:lpstr>Wingdings 2</vt:lpstr>
      <vt:lpstr>Città</vt:lpstr>
      <vt:lpstr>Città</vt:lpstr>
      <vt:lpstr>Città</vt:lpstr>
      <vt:lpstr>Città</vt:lpstr>
      <vt:lpstr>Città</vt:lpstr>
      <vt:lpstr>Città</vt:lpstr>
      <vt:lpstr>Città</vt:lpstr>
      <vt:lpstr>Città</vt:lpstr>
      <vt:lpstr>Città</vt:lpstr>
      <vt:lpstr>Città</vt:lpstr>
      <vt:lpstr>Città</vt:lpstr>
      <vt:lpstr>Presentazione standard di PowerPoint</vt:lpstr>
      <vt:lpstr>Collegio Regionale di Garanzia Elettorale</vt:lpstr>
      <vt:lpstr>Collegio Regionale di Garanzia Elettorale</vt:lpstr>
      <vt:lpstr>Collegio Regionale di Garanzia Elettorale</vt:lpstr>
      <vt:lpstr>Limiti e pubblicità delle spese elettorali dei candidati  art. 7 c. 5 L. 515/1993 - DICHIARAZIONE</vt:lpstr>
      <vt:lpstr>Limiti e pubblicità delle spese elettorali dei candidati  art. 7 c. 5 L. 515/1993 - DICHIARAZIONE</vt:lpstr>
      <vt:lpstr>LA DOCUMENTAZIONE DA TRASMETTERE tempi e modalità</vt:lpstr>
      <vt:lpstr>LA DOCUMENTAZIONE DA TRASMETTERE DICHIARAZIONE E RENDICONTO</vt:lpstr>
      <vt:lpstr>LA DOCUMENTAZIONE DA TRASMETTERE NESSUNA SPESA SOSTENUTA</vt:lpstr>
      <vt:lpstr>LA DOCUMENTAZIONE DA TRASMETTERE mancata trasmissione</vt:lpstr>
      <vt:lpstr>MANDATARIO ELETTORALE</vt:lpstr>
      <vt:lpstr>NORMATIVA DI RIFERIMENTO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spese elettorali sostenute dai candidati alle elezioni</dc:title>
  <dc:subject/>
  <dc:creator>Chiara</dc:creator>
  <dc:description/>
  <cp:lastModifiedBy>Ennio Pellizzon</cp:lastModifiedBy>
  <cp:revision>75</cp:revision>
  <cp:lastPrinted>2026-04-28T08:20:22Z</cp:lastPrinted>
  <dcterms:created xsi:type="dcterms:W3CDTF">2024-02-26T17:17:34Z</dcterms:created>
  <dcterms:modified xsi:type="dcterms:W3CDTF">2026-04-28T13:20:58Z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Presentazione su schermo (4:3)</vt:lpwstr>
  </property>
  <property fmtid="{D5CDD505-2E9C-101B-9397-08002B2CF9AE}" pid="3" name="Slides">
    <vt:i4>13</vt:i4>
  </property>
</Properties>
</file>